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61" r:id="rId4"/>
    <p:sldId id="260" r:id="rId5"/>
    <p:sldId id="259" r:id="rId6"/>
    <p:sldId id="258" r:id="rId7"/>
    <p:sldId id="262" r:id="rId8"/>
    <p:sldId id="263" r:id="rId9"/>
    <p:sldId id="265" r:id="rId10"/>
    <p:sldId id="270" r:id="rId11"/>
    <p:sldId id="267" r:id="rId12"/>
    <p:sldId id="271" r:id="rId13"/>
    <p:sldId id="268" r:id="rId14"/>
    <p:sldId id="274" r:id="rId15"/>
    <p:sldId id="275" r:id="rId16"/>
    <p:sldId id="273" r:id="rId17"/>
    <p:sldId id="266" r:id="rId18"/>
    <p:sldId id="272" r:id="rId19"/>
    <p:sldId id="276" r:id="rId20"/>
    <p:sldId id="284" r:id="rId21"/>
    <p:sldId id="280" r:id="rId22"/>
    <p:sldId id="279" r:id="rId23"/>
    <p:sldId id="285" r:id="rId24"/>
    <p:sldId id="282" r:id="rId25"/>
    <p:sldId id="277" r:id="rId26"/>
    <p:sldId id="283" r:id="rId27"/>
    <p:sldId id="281" r:id="rId28"/>
    <p:sldId id="290" r:id="rId29"/>
    <p:sldId id="291" r:id="rId30"/>
    <p:sldId id="278" r:id="rId31"/>
    <p:sldId id="289" r:id="rId32"/>
    <p:sldId id="286" r:id="rId33"/>
    <p:sldId id="287" r:id="rId34"/>
    <p:sldId id="269" r:id="rId35"/>
    <p:sldId id="288" r:id="rId3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6050444043247442"/>
          <c:y val="8.606088326575384E-2"/>
          <c:w val="0.73169203411146355"/>
          <c:h val="0.89213524532517585"/>
        </c:manualLayout>
      </c:layout>
      <c:doughnutChart>
        <c:varyColors val="1"/>
        <c:ser>
          <c:idx val="0"/>
          <c:order val="0"/>
          <c:explosion val="2"/>
          <c:dPt>
            <c:idx val="2"/>
            <c:bubble3D val="0"/>
            <c:spPr>
              <a:solidFill>
                <a:schemeClr val="accent1"/>
              </a:solidFill>
            </c:spPr>
          </c:dPt>
          <c:dPt>
            <c:idx val="3"/>
            <c:bubble3D val="0"/>
            <c:spPr>
              <a:pattFill prst="pct75">
                <a:fgClr>
                  <a:schemeClr val="accent1">
                    <a:lumMod val="40000"/>
                    <a:lumOff val="60000"/>
                  </a:schemeClr>
                </a:fgClr>
                <a:bgClr>
                  <a:schemeClr val="bg1"/>
                </a:bgClr>
              </a:pattFill>
            </c:spPr>
          </c:dPt>
          <c:dLbls>
            <c:dLbl>
              <c:idx val="0"/>
              <c:spPr/>
              <c:txPr>
                <a:bodyPr/>
                <a:lstStyle/>
                <a:p>
                  <a:pPr>
                    <a:defRPr lang="sr-Latn-CS" sz="900">
                      <a:solidFill>
                        <a:schemeClr val="bg1">
                          <a:lumMod val="85000"/>
                        </a:schemeClr>
                      </a:solidFill>
                    </a:defRPr>
                  </a:pPr>
                  <a:endParaRPr lang="ru-RU"/>
                </a:p>
              </c:txPr>
              <c:showLegendKey val="0"/>
              <c:showVal val="0"/>
              <c:showCatName val="1"/>
              <c:showSerName val="0"/>
              <c:showPercent val="1"/>
              <c:showBubbleSize val="0"/>
            </c:dLbl>
            <c:dLbl>
              <c:idx val="1"/>
              <c:spPr/>
              <c:txPr>
                <a:bodyPr/>
                <a:lstStyle/>
                <a:p>
                  <a:pPr>
                    <a:defRPr lang="sr-Latn-CS" sz="900">
                      <a:solidFill>
                        <a:schemeClr val="bg1">
                          <a:lumMod val="85000"/>
                        </a:schemeClr>
                      </a:solidFill>
                    </a:defRPr>
                  </a:pPr>
                  <a:endParaRPr lang="ru-RU"/>
                </a:p>
              </c:txPr>
              <c:showLegendKey val="0"/>
              <c:showVal val="0"/>
              <c:showCatName val="1"/>
              <c:showSerName val="0"/>
              <c:showPercent val="1"/>
              <c:showBubbleSize val="0"/>
            </c:dLbl>
            <c:dLbl>
              <c:idx val="2"/>
              <c:tx>
                <c:rich>
                  <a:bodyPr/>
                  <a:lstStyle/>
                  <a:p>
                    <a:pPr>
                      <a:defRPr lang="sr-Latn-CS" sz="900" b="1"/>
                    </a:pPr>
                    <a:r>
                      <a:rPr lang="ru-RU" dirty="0" smtClean="0"/>
                      <a:t>Каменский</a:t>
                    </a:r>
                    <a:r>
                      <a:rPr lang="ru-RU" baseline="0" dirty="0"/>
                      <a:t>
</a:t>
                    </a:r>
                    <a:fld id="{068662EA-EAE7-4C4B-981F-B99AB517C453}" type="PERCENTAGE">
                      <a:rPr lang="en-US" baseline="0"/>
                      <a:pPr>
                        <a:defRPr lang="sr-Latn-CS" sz="900" b="1"/>
                      </a:pPr>
                      <a:t>[ПРОЦЕНТ]</a:t>
                    </a:fld>
                    <a:endParaRPr lang="ru-RU" baseline="0" dirty="0"/>
                  </a:p>
                </c:rich>
              </c:tx>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3"/>
              <c:tx>
                <c:rich>
                  <a:bodyPr/>
                  <a:lstStyle/>
                  <a:p>
                    <a:pPr>
                      <a:defRPr lang="sr-Latn-CS" sz="1200" b="1"/>
                    </a:pPr>
                    <a:r>
                      <a:rPr lang="ru-RU" sz="1200"/>
                      <a:t>ДУГАЛАК Ярославль  
34%</a:t>
                    </a:r>
                  </a:p>
                </c:rich>
              </c:tx>
              <c:spPr/>
              <c:showLegendKey val="0"/>
              <c:showVal val="0"/>
              <c:showCatName val="1"/>
              <c:showSerName val="0"/>
              <c:showPercent val="1"/>
              <c:showBubbleSize val="0"/>
              <c:extLst>
                <c:ext xmlns:c15="http://schemas.microsoft.com/office/drawing/2012/chart" uri="{CE6537A1-D6FC-4f65-9D91-7224C49458BB}"/>
              </c:extLst>
            </c:dLbl>
            <c:dLbl>
              <c:idx val="4"/>
              <c:spPr/>
              <c:txPr>
                <a:bodyPr/>
                <a:lstStyle/>
                <a:p>
                  <a:pPr>
                    <a:defRPr lang="sr-Latn-CS" sz="900" b="1"/>
                  </a:pPr>
                  <a:endParaRPr lang="ru-RU"/>
                </a:p>
              </c:txPr>
              <c:showLegendKey val="0"/>
              <c:showVal val="0"/>
              <c:showCatName val="1"/>
              <c:showSerName val="0"/>
              <c:showPercent val="1"/>
              <c:showBubbleSize val="0"/>
            </c:dLbl>
            <c:dLbl>
              <c:idx val="5"/>
              <c:spPr/>
              <c:txPr>
                <a:bodyPr/>
                <a:lstStyle/>
                <a:p>
                  <a:pPr>
                    <a:defRPr lang="sr-Latn-CS" sz="900" b="1"/>
                  </a:pPr>
                  <a:endParaRPr lang="ru-RU"/>
                </a:p>
              </c:txPr>
              <c:showLegendKey val="0"/>
              <c:showVal val="0"/>
              <c:showCatName val="1"/>
              <c:showSerName val="0"/>
              <c:showPercent val="1"/>
              <c:showBubbleSize val="0"/>
            </c:dLbl>
            <c:dLbl>
              <c:idx val="6"/>
              <c:layout>
                <c:manualLayout>
                  <c:x val="2.9863851819965974E-2"/>
                  <c:y val="-0.15421682845604098"/>
                </c:manualLayout>
              </c:layout>
              <c:showLegendKey val="0"/>
              <c:showVal val="0"/>
              <c:showCatName val="1"/>
              <c:showSerName val="0"/>
              <c:showPercent val="1"/>
              <c:showBubbleSize val="0"/>
              <c:extLst>
                <c:ext xmlns:c15="http://schemas.microsoft.com/office/drawing/2012/chart" uri="{CE6537A1-D6FC-4f65-9D91-7224C49458BB}"/>
              </c:extLst>
            </c:dLbl>
            <c:dLbl>
              <c:idx val="7"/>
              <c:layout>
                <c:manualLayout>
                  <c:x val="-0.17006746685854629"/>
                  <c:y val="-0.14583164091423534"/>
                </c:manualLayout>
              </c:layout>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lang="sr-Latn-CS" sz="900"/>
                </a:pPr>
                <a:endParaRPr lang="ru-RU"/>
              </a:p>
            </c:txPr>
            <c:showLegendKey val="0"/>
            <c:showVal val="0"/>
            <c:showCatName val="1"/>
            <c:showSerName val="0"/>
            <c:showPercent val="1"/>
            <c:showBubbleSize val="0"/>
            <c:showLeaderLines val="1"/>
            <c:extLst>
              <c:ext xmlns:c15="http://schemas.microsoft.com/office/drawing/2012/chart" uri="{CE6537A1-D6FC-4f65-9D91-7224C49458BB}"/>
            </c:extLst>
          </c:dLbls>
          <c:cat>
            <c:strRef>
              <c:f>Лист1!$B$58:$B$65</c:f>
              <c:strCache>
                <c:ptCount val="8"/>
                <c:pt idx="0">
                  <c:v>Радуга-синтез   </c:v>
                </c:pt>
                <c:pt idx="1">
                  <c:v>Ярославские полиэфиры  </c:v>
                </c:pt>
                <c:pt idx="2">
                  <c:v>"Каменский" (Полимерпром)  </c:v>
                </c:pt>
                <c:pt idx="3">
                  <c:v>ДУГАЛАК Ярославль *  </c:v>
                </c:pt>
                <c:pt idx="4">
                  <c:v>Камтекс Пермь  </c:v>
                </c:pt>
                <c:pt idx="5">
                  <c:v>Пермские полиэфиры   </c:v>
                </c:pt>
                <c:pt idx="6">
                  <c:v>Прочие  </c:v>
                </c:pt>
                <c:pt idx="7">
                  <c:v>Электроизолит   </c:v>
                </c:pt>
              </c:strCache>
            </c:strRef>
          </c:cat>
          <c:val>
            <c:numRef>
              <c:f>Лист1!$C$58:$C$65</c:f>
              <c:numCache>
                <c:formatCode>General</c:formatCode>
                <c:ptCount val="8"/>
                <c:pt idx="0">
                  <c:v>10083</c:v>
                </c:pt>
                <c:pt idx="1">
                  <c:v>3400</c:v>
                </c:pt>
                <c:pt idx="2">
                  <c:v>3499</c:v>
                </c:pt>
                <c:pt idx="3">
                  <c:v>12640</c:v>
                </c:pt>
                <c:pt idx="4">
                  <c:v>2174</c:v>
                </c:pt>
                <c:pt idx="5">
                  <c:v>4224</c:v>
                </c:pt>
                <c:pt idx="6">
                  <c:v>520</c:v>
                </c:pt>
                <c:pt idx="7">
                  <c:v>273</c:v>
                </c:pt>
              </c:numCache>
            </c:numRef>
          </c:val>
        </c:ser>
        <c:dLbls>
          <c:showLegendKey val="0"/>
          <c:showVal val="0"/>
          <c:showCatName val="1"/>
          <c:showSerName val="0"/>
          <c:showPercent val="1"/>
          <c:showBubbleSize val="0"/>
          <c:showLeaderLines val="1"/>
        </c:dLbls>
        <c:firstSliceAng val="0"/>
        <c:holeSize val="50"/>
      </c:doughnutChart>
    </c:plotArea>
    <c:plotVisOnly val="1"/>
    <c:dispBlanksAs val="zero"/>
    <c:showDLblsOverMax val="0"/>
  </c:chart>
  <c:spPr>
    <a:ln>
      <a:solidFill>
        <a:schemeClr val="tx2"/>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37C50-7089-41DD-8298-7DD129CDB4D8}" type="doc">
      <dgm:prSet loTypeId="urn:microsoft.com/office/officeart/2005/8/layout/pyramid1" loCatId="pyramid" qsTypeId="urn:microsoft.com/office/officeart/2005/8/quickstyle/simple1" qsCatId="simple" csTypeId="urn:microsoft.com/office/officeart/2005/8/colors/accent2_3" csCatId="accent2" phldr="1"/>
      <dgm:spPr/>
    </dgm:pt>
    <dgm:pt modelId="{1022A3FA-7B5C-4F5A-8897-9CBF97FE6A09}">
      <dgm:prSet phldrT="[Текст]" custT="1"/>
      <dgm:spPr/>
      <dgm:t>
        <a:bodyPr/>
        <a:lstStyle/>
        <a:p>
          <a:r>
            <a:rPr lang="ru-RU" sz="1200" b="0" i="0" u="none" dirty="0" smtClean="0"/>
            <a:t>Румыния</a:t>
          </a:r>
          <a:r>
            <a:rPr lang="en-US" sz="1200" b="0" i="0" u="none" dirty="0" smtClean="0"/>
            <a:t> </a:t>
          </a:r>
          <a:r>
            <a:rPr lang="ru-RU" sz="1200" b="0" i="0" u="none" dirty="0" smtClean="0"/>
            <a:t> </a:t>
          </a:r>
          <a:r>
            <a:rPr lang="ru-RU" sz="1200" b="0" i="0" u="none" dirty="0"/>
            <a:t>0,68 кг </a:t>
          </a:r>
          <a:endParaRPr lang="ru-RU" sz="1200" dirty="0"/>
        </a:p>
      </dgm:t>
    </dgm:pt>
    <dgm:pt modelId="{61D46ED3-25F7-4503-A59C-348C102ECAFF}" type="parTrans" cxnId="{27CABF46-1141-44FC-85C9-3E476FE77B3B}">
      <dgm:prSet/>
      <dgm:spPr/>
      <dgm:t>
        <a:bodyPr/>
        <a:lstStyle/>
        <a:p>
          <a:endParaRPr lang="ru-RU"/>
        </a:p>
      </dgm:t>
    </dgm:pt>
    <dgm:pt modelId="{C65E5C8C-3955-44A6-A962-7011CD04BD1D}" type="sibTrans" cxnId="{27CABF46-1141-44FC-85C9-3E476FE77B3B}">
      <dgm:prSet/>
      <dgm:spPr/>
      <dgm:t>
        <a:bodyPr/>
        <a:lstStyle/>
        <a:p>
          <a:endParaRPr lang="ru-RU"/>
        </a:p>
      </dgm:t>
    </dgm:pt>
    <dgm:pt modelId="{B58583A0-3252-42EA-B8B8-83DF9C3741C1}">
      <dgm:prSet custT="1"/>
      <dgm:spPr>
        <a:solidFill>
          <a:schemeClr val="accent6">
            <a:lumMod val="20000"/>
            <a:lumOff val="80000"/>
          </a:schemeClr>
        </a:solidFill>
      </dgm:spPr>
      <dgm:t>
        <a:bodyPr/>
        <a:lstStyle/>
        <a:p>
          <a:r>
            <a:rPr lang="ru-RU" sz="1500" b="0" i="0" u="none" dirty="0"/>
            <a:t>     </a:t>
          </a:r>
          <a:r>
            <a:rPr lang="ru-RU" sz="1400" b="1" i="0" u="none" dirty="0"/>
            <a:t>РФ 	 </a:t>
          </a:r>
          <a:r>
            <a:rPr lang="ru-RU" sz="1400" b="1" i="0" u="none" dirty="0" smtClean="0"/>
            <a:t>0,3</a:t>
          </a:r>
          <a:r>
            <a:rPr lang="sr-Latn-CS" sz="1400" b="1" i="0" u="none" dirty="0" smtClean="0"/>
            <a:t>2</a:t>
          </a:r>
          <a:r>
            <a:rPr lang="ru-RU" sz="1400" b="1" i="0" u="none" dirty="0" smtClean="0"/>
            <a:t> </a:t>
          </a:r>
          <a:r>
            <a:rPr lang="ru-RU" sz="1400" b="1" i="0" u="none" dirty="0"/>
            <a:t>кг </a:t>
          </a:r>
          <a:endParaRPr lang="ru-RU" sz="1400" b="1" dirty="0"/>
        </a:p>
      </dgm:t>
    </dgm:pt>
    <dgm:pt modelId="{F427D0B8-9B4A-453D-9AFF-AE33FE9774F6}" type="parTrans" cxnId="{69DFAD56-C1A8-4A31-A567-6A8102B6FCFF}">
      <dgm:prSet/>
      <dgm:spPr/>
      <dgm:t>
        <a:bodyPr/>
        <a:lstStyle/>
        <a:p>
          <a:endParaRPr lang="ru-RU"/>
        </a:p>
      </dgm:t>
    </dgm:pt>
    <dgm:pt modelId="{B2F6F122-F3A0-4518-B701-23BDA5C4C605}" type="sibTrans" cxnId="{69DFAD56-C1A8-4A31-A567-6A8102B6FCFF}">
      <dgm:prSet/>
      <dgm:spPr/>
      <dgm:t>
        <a:bodyPr/>
        <a:lstStyle/>
        <a:p>
          <a:endParaRPr lang="ru-RU"/>
        </a:p>
      </dgm:t>
    </dgm:pt>
    <dgm:pt modelId="{BA3F0445-9C99-4F29-AC17-2E15FFA22F79}">
      <dgm:prSet custT="1"/>
      <dgm:spPr/>
      <dgm:t>
        <a:bodyPr/>
        <a:lstStyle/>
        <a:p>
          <a:r>
            <a:rPr lang="ru-RU" sz="1200" b="0" i="0" u="none" dirty="0"/>
            <a:t>Греция 0,49 кг </a:t>
          </a:r>
          <a:endParaRPr lang="ru-RU" sz="1200" dirty="0"/>
        </a:p>
      </dgm:t>
    </dgm:pt>
    <dgm:pt modelId="{C93429BF-C556-41A0-B1E9-B8D5E4627C5A}" type="parTrans" cxnId="{6C39AEF9-11A6-4371-9857-460C7A0920E3}">
      <dgm:prSet/>
      <dgm:spPr/>
      <dgm:t>
        <a:bodyPr/>
        <a:lstStyle/>
        <a:p>
          <a:endParaRPr lang="ru-RU"/>
        </a:p>
      </dgm:t>
    </dgm:pt>
    <dgm:pt modelId="{7D70B3C4-ACE4-4A27-8041-FEFE92EBE076}" type="sibTrans" cxnId="{6C39AEF9-11A6-4371-9857-460C7A0920E3}">
      <dgm:prSet/>
      <dgm:spPr/>
      <dgm:t>
        <a:bodyPr/>
        <a:lstStyle/>
        <a:p>
          <a:endParaRPr lang="ru-RU"/>
        </a:p>
      </dgm:t>
    </dgm:pt>
    <dgm:pt modelId="{BDCB33C7-F3C6-4706-B3C2-4628F76CA379}">
      <dgm:prSet custT="1"/>
      <dgm:spPr/>
      <dgm:t>
        <a:bodyPr/>
        <a:lstStyle/>
        <a:p>
          <a:r>
            <a:rPr lang="ru-RU" sz="1400" b="0" i="0" u="none" dirty="0" smtClean="0"/>
            <a:t>Бразилия 1,0 </a:t>
          </a:r>
          <a:r>
            <a:rPr lang="ru-RU" sz="1400" b="0" i="0" u="none" dirty="0"/>
            <a:t>кг </a:t>
          </a:r>
          <a:endParaRPr lang="ru-RU" sz="1400" dirty="0"/>
        </a:p>
      </dgm:t>
    </dgm:pt>
    <dgm:pt modelId="{4A5266CD-4DC9-4C87-8549-3FED5E1768AD}" type="parTrans" cxnId="{8D2E0481-1EEF-491F-9776-73721BD74EFF}">
      <dgm:prSet/>
      <dgm:spPr/>
      <dgm:t>
        <a:bodyPr/>
        <a:lstStyle/>
        <a:p>
          <a:endParaRPr lang="ru-RU"/>
        </a:p>
      </dgm:t>
    </dgm:pt>
    <dgm:pt modelId="{33B5DE40-55A3-4F05-9988-B9DE188284FD}" type="sibTrans" cxnId="{8D2E0481-1EEF-491F-9776-73721BD74EFF}">
      <dgm:prSet/>
      <dgm:spPr/>
      <dgm:t>
        <a:bodyPr/>
        <a:lstStyle/>
        <a:p>
          <a:endParaRPr lang="ru-RU"/>
        </a:p>
      </dgm:t>
    </dgm:pt>
    <dgm:pt modelId="{76DA5F0D-50AF-4F87-9DFB-65D72F59B728}">
      <dgm:prSet custT="1"/>
      <dgm:spPr/>
      <dgm:t>
        <a:bodyPr/>
        <a:lstStyle/>
        <a:p>
          <a:r>
            <a:rPr lang="ru-RU" sz="1400" b="0" i="0" u="none" dirty="0"/>
            <a:t>Польша	 1,57 кг </a:t>
          </a:r>
          <a:endParaRPr lang="ru-RU" sz="1400" dirty="0"/>
        </a:p>
      </dgm:t>
    </dgm:pt>
    <dgm:pt modelId="{9A4F1163-838A-4ED5-A65B-A7D7F86003FC}" type="parTrans" cxnId="{1872DC3C-AFCB-4B81-A739-86F44FE2886B}">
      <dgm:prSet/>
      <dgm:spPr/>
      <dgm:t>
        <a:bodyPr/>
        <a:lstStyle/>
        <a:p>
          <a:endParaRPr lang="ru-RU"/>
        </a:p>
      </dgm:t>
    </dgm:pt>
    <dgm:pt modelId="{77DACE1F-B0BB-46BD-8BAD-EC4BD4593530}" type="sibTrans" cxnId="{1872DC3C-AFCB-4B81-A739-86F44FE2886B}">
      <dgm:prSet/>
      <dgm:spPr/>
      <dgm:t>
        <a:bodyPr/>
        <a:lstStyle/>
        <a:p>
          <a:endParaRPr lang="ru-RU"/>
        </a:p>
      </dgm:t>
    </dgm:pt>
    <dgm:pt modelId="{3190B6F6-0148-4D4E-A032-7C7D37061A4C}">
      <dgm:prSet custT="1"/>
      <dgm:spPr/>
      <dgm:t>
        <a:bodyPr/>
        <a:lstStyle/>
        <a:p>
          <a:r>
            <a:rPr lang="ru-RU" sz="1400" b="0" i="0" u="none" dirty="0"/>
            <a:t>США	 2,78 КГ </a:t>
          </a:r>
          <a:endParaRPr lang="ru-RU" sz="1400" dirty="0"/>
        </a:p>
      </dgm:t>
    </dgm:pt>
    <dgm:pt modelId="{4BE6683E-6BCA-4528-A528-6BA0EA89AF02}" type="parTrans" cxnId="{FD0A9FC3-C42B-4DEF-BAF9-2905FE216F7E}">
      <dgm:prSet/>
      <dgm:spPr/>
      <dgm:t>
        <a:bodyPr/>
        <a:lstStyle/>
        <a:p>
          <a:endParaRPr lang="ru-RU"/>
        </a:p>
      </dgm:t>
    </dgm:pt>
    <dgm:pt modelId="{B89E0237-75C1-42E6-8665-B05E153A1D73}" type="sibTrans" cxnId="{FD0A9FC3-C42B-4DEF-BAF9-2905FE216F7E}">
      <dgm:prSet/>
      <dgm:spPr/>
      <dgm:t>
        <a:bodyPr/>
        <a:lstStyle/>
        <a:p>
          <a:endParaRPr lang="ru-RU"/>
        </a:p>
      </dgm:t>
    </dgm:pt>
    <dgm:pt modelId="{39DEEBD5-0E3C-41F4-B318-C00723CC6A0B}" type="pres">
      <dgm:prSet presAssocID="{BEE37C50-7089-41DD-8298-7DD129CDB4D8}" presName="Name0" presStyleCnt="0">
        <dgm:presLayoutVars>
          <dgm:dir/>
          <dgm:animLvl val="lvl"/>
          <dgm:resizeHandles val="exact"/>
        </dgm:presLayoutVars>
      </dgm:prSet>
      <dgm:spPr/>
    </dgm:pt>
    <dgm:pt modelId="{944D7D8B-B57C-4546-8CA0-5039CC423251}" type="pres">
      <dgm:prSet presAssocID="{B58583A0-3252-42EA-B8B8-83DF9C3741C1}" presName="Name8" presStyleCnt="0"/>
      <dgm:spPr/>
    </dgm:pt>
    <dgm:pt modelId="{FC0A212A-3FCC-4E0A-9EA1-833C521EAC4C}" type="pres">
      <dgm:prSet presAssocID="{B58583A0-3252-42EA-B8B8-83DF9C3741C1}" presName="level" presStyleLbl="node1" presStyleIdx="0" presStyleCnt="6">
        <dgm:presLayoutVars>
          <dgm:chMax val="1"/>
          <dgm:bulletEnabled val="1"/>
        </dgm:presLayoutVars>
      </dgm:prSet>
      <dgm:spPr/>
      <dgm:t>
        <a:bodyPr/>
        <a:lstStyle/>
        <a:p>
          <a:endParaRPr lang="ru-RU"/>
        </a:p>
      </dgm:t>
    </dgm:pt>
    <dgm:pt modelId="{25EE6068-3ACC-4C77-A32A-16055B235D6A}" type="pres">
      <dgm:prSet presAssocID="{B58583A0-3252-42EA-B8B8-83DF9C3741C1}" presName="levelTx" presStyleLbl="revTx" presStyleIdx="0" presStyleCnt="0">
        <dgm:presLayoutVars>
          <dgm:chMax val="1"/>
          <dgm:bulletEnabled val="1"/>
        </dgm:presLayoutVars>
      </dgm:prSet>
      <dgm:spPr/>
      <dgm:t>
        <a:bodyPr/>
        <a:lstStyle/>
        <a:p>
          <a:endParaRPr lang="ru-RU"/>
        </a:p>
      </dgm:t>
    </dgm:pt>
    <dgm:pt modelId="{9A359C05-5723-411C-8E15-733B3BBD8FEA}" type="pres">
      <dgm:prSet presAssocID="{BA3F0445-9C99-4F29-AC17-2E15FFA22F79}" presName="Name8" presStyleCnt="0"/>
      <dgm:spPr/>
    </dgm:pt>
    <dgm:pt modelId="{FB9BC9AA-FA31-487C-A390-B26901929CC1}" type="pres">
      <dgm:prSet presAssocID="{BA3F0445-9C99-4F29-AC17-2E15FFA22F79}" presName="level" presStyleLbl="node1" presStyleIdx="1" presStyleCnt="6">
        <dgm:presLayoutVars>
          <dgm:chMax val="1"/>
          <dgm:bulletEnabled val="1"/>
        </dgm:presLayoutVars>
      </dgm:prSet>
      <dgm:spPr/>
      <dgm:t>
        <a:bodyPr/>
        <a:lstStyle/>
        <a:p>
          <a:endParaRPr lang="ru-RU"/>
        </a:p>
      </dgm:t>
    </dgm:pt>
    <dgm:pt modelId="{AD03383E-48FE-42D8-8D02-D3F6C856DC85}" type="pres">
      <dgm:prSet presAssocID="{BA3F0445-9C99-4F29-AC17-2E15FFA22F79}" presName="levelTx" presStyleLbl="revTx" presStyleIdx="0" presStyleCnt="0">
        <dgm:presLayoutVars>
          <dgm:chMax val="1"/>
          <dgm:bulletEnabled val="1"/>
        </dgm:presLayoutVars>
      </dgm:prSet>
      <dgm:spPr/>
      <dgm:t>
        <a:bodyPr/>
        <a:lstStyle/>
        <a:p>
          <a:endParaRPr lang="ru-RU"/>
        </a:p>
      </dgm:t>
    </dgm:pt>
    <dgm:pt modelId="{BC97E92D-7FC4-4971-990A-423EFC2BE646}" type="pres">
      <dgm:prSet presAssocID="{1022A3FA-7B5C-4F5A-8897-9CBF97FE6A09}" presName="Name8" presStyleCnt="0"/>
      <dgm:spPr/>
    </dgm:pt>
    <dgm:pt modelId="{7EE64B3B-E520-4136-966A-06799BFAEEDC}" type="pres">
      <dgm:prSet presAssocID="{1022A3FA-7B5C-4F5A-8897-9CBF97FE6A09}" presName="level" presStyleLbl="node1" presStyleIdx="2" presStyleCnt="6">
        <dgm:presLayoutVars>
          <dgm:chMax val="1"/>
          <dgm:bulletEnabled val="1"/>
        </dgm:presLayoutVars>
      </dgm:prSet>
      <dgm:spPr/>
      <dgm:t>
        <a:bodyPr/>
        <a:lstStyle/>
        <a:p>
          <a:endParaRPr lang="ru-RU"/>
        </a:p>
      </dgm:t>
    </dgm:pt>
    <dgm:pt modelId="{3A440240-EC59-4DE1-8F4B-AEB6AADB032F}" type="pres">
      <dgm:prSet presAssocID="{1022A3FA-7B5C-4F5A-8897-9CBF97FE6A09}" presName="levelTx" presStyleLbl="revTx" presStyleIdx="0" presStyleCnt="0">
        <dgm:presLayoutVars>
          <dgm:chMax val="1"/>
          <dgm:bulletEnabled val="1"/>
        </dgm:presLayoutVars>
      </dgm:prSet>
      <dgm:spPr/>
      <dgm:t>
        <a:bodyPr/>
        <a:lstStyle/>
        <a:p>
          <a:endParaRPr lang="ru-RU"/>
        </a:p>
      </dgm:t>
    </dgm:pt>
    <dgm:pt modelId="{4FCC0EFF-1BCE-46E9-B567-2E4213E8A988}" type="pres">
      <dgm:prSet presAssocID="{BDCB33C7-F3C6-4706-B3C2-4628F76CA379}" presName="Name8" presStyleCnt="0"/>
      <dgm:spPr/>
    </dgm:pt>
    <dgm:pt modelId="{0D4F8960-650D-4E43-9BF2-8E5B025C1888}" type="pres">
      <dgm:prSet presAssocID="{BDCB33C7-F3C6-4706-B3C2-4628F76CA379}" presName="level" presStyleLbl="node1" presStyleIdx="3" presStyleCnt="6">
        <dgm:presLayoutVars>
          <dgm:chMax val="1"/>
          <dgm:bulletEnabled val="1"/>
        </dgm:presLayoutVars>
      </dgm:prSet>
      <dgm:spPr/>
      <dgm:t>
        <a:bodyPr/>
        <a:lstStyle/>
        <a:p>
          <a:endParaRPr lang="ru-RU"/>
        </a:p>
      </dgm:t>
    </dgm:pt>
    <dgm:pt modelId="{33A6E8E5-80F8-4801-964F-EA051C608B77}" type="pres">
      <dgm:prSet presAssocID="{BDCB33C7-F3C6-4706-B3C2-4628F76CA379}" presName="levelTx" presStyleLbl="revTx" presStyleIdx="0" presStyleCnt="0">
        <dgm:presLayoutVars>
          <dgm:chMax val="1"/>
          <dgm:bulletEnabled val="1"/>
        </dgm:presLayoutVars>
      </dgm:prSet>
      <dgm:spPr/>
      <dgm:t>
        <a:bodyPr/>
        <a:lstStyle/>
        <a:p>
          <a:endParaRPr lang="ru-RU"/>
        </a:p>
      </dgm:t>
    </dgm:pt>
    <dgm:pt modelId="{41E03DF9-E659-428C-8CB7-A79B0D2D248E}" type="pres">
      <dgm:prSet presAssocID="{76DA5F0D-50AF-4F87-9DFB-65D72F59B728}" presName="Name8" presStyleCnt="0"/>
      <dgm:spPr/>
    </dgm:pt>
    <dgm:pt modelId="{91084E69-2E0A-4785-B642-509DF44ED828}" type="pres">
      <dgm:prSet presAssocID="{76DA5F0D-50AF-4F87-9DFB-65D72F59B728}" presName="level" presStyleLbl="node1" presStyleIdx="4" presStyleCnt="6">
        <dgm:presLayoutVars>
          <dgm:chMax val="1"/>
          <dgm:bulletEnabled val="1"/>
        </dgm:presLayoutVars>
      </dgm:prSet>
      <dgm:spPr/>
      <dgm:t>
        <a:bodyPr/>
        <a:lstStyle/>
        <a:p>
          <a:endParaRPr lang="ru-RU"/>
        </a:p>
      </dgm:t>
    </dgm:pt>
    <dgm:pt modelId="{DE674C0B-2DB5-4BB1-9583-F3E0FEDA7215}" type="pres">
      <dgm:prSet presAssocID="{76DA5F0D-50AF-4F87-9DFB-65D72F59B728}" presName="levelTx" presStyleLbl="revTx" presStyleIdx="0" presStyleCnt="0">
        <dgm:presLayoutVars>
          <dgm:chMax val="1"/>
          <dgm:bulletEnabled val="1"/>
        </dgm:presLayoutVars>
      </dgm:prSet>
      <dgm:spPr/>
      <dgm:t>
        <a:bodyPr/>
        <a:lstStyle/>
        <a:p>
          <a:endParaRPr lang="ru-RU"/>
        </a:p>
      </dgm:t>
    </dgm:pt>
    <dgm:pt modelId="{FA15B203-9000-49A1-875B-ECC7694A65A6}" type="pres">
      <dgm:prSet presAssocID="{3190B6F6-0148-4D4E-A032-7C7D37061A4C}" presName="Name8" presStyleCnt="0"/>
      <dgm:spPr/>
    </dgm:pt>
    <dgm:pt modelId="{873A3DAD-C753-4834-BBBB-EB7E64585D2A}" type="pres">
      <dgm:prSet presAssocID="{3190B6F6-0148-4D4E-A032-7C7D37061A4C}" presName="level" presStyleLbl="node1" presStyleIdx="5" presStyleCnt="6">
        <dgm:presLayoutVars>
          <dgm:chMax val="1"/>
          <dgm:bulletEnabled val="1"/>
        </dgm:presLayoutVars>
      </dgm:prSet>
      <dgm:spPr/>
      <dgm:t>
        <a:bodyPr/>
        <a:lstStyle/>
        <a:p>
          <a:endParaRPr lang="ru-RU"/>
        </a:p>
      </dgm:t>
    </dgm:pt>
    <dgm:pt modelId="{06AA01A2-6551-4331-9CB1-9D90DFE023A3}" type="pres">
      <dgm:prSet presAssocID="{3190B6F6-0148-4D4E-A032-7C7D37061A4C}" presName="levelTx" presStyleLbl="revTx" presStyleIdx="0" presStyleCnt="0">
        <dgm:presLayoutVars>
          <dgm:chMax val="1"/>
          <dgm:bulletEnabled val="1"/>
        </dgm:presLayoutVars>
      </dgm:prSet>
      <dgm:spPr/>
      <dgm:t>
        <a:bodyPr/>
        <a:lstStyle/>
        <a:p>
          <a:endParaRPr lang="ru-RU"/>
        </a:p>
      </dgm:t>
    </dgm:pt>
  </dgm:ptLst>
  <dgm:cxnLst>
    <dgm:cxn modelId="{FD0A9FC3-C42B-4DEF-BAF9-2905FE216F7E}" srcId="{BEE37C50-7089-41DD-8298-7DD129CDB4D8}" destId="{3190B6F6-0148-4D4E-A032-7C7D37061A4C}" srcOrd="5" destOrd="0" parTransId="{4BE6683E-6BCA-4528-A528-6BA0EA89AF02}" sibTransId="{B89E0237-75C1-42E6-8665-B05E153A1D73}"/>
    <dgm:cxn modelId="{69DFAD56-C1A8-4A31-A567-6A8102B6FCFF}" srcId="{BEE37C50-7089-41DD-8298-7DD129CDB4D8}" destId="{B58583A0-3252-42EA-B8B8-83DF9C3741C1}" srcOrd="0" destOrd="0" parTransId="{F427D0B8-9B4A-453D-9AFF-AE33FE9774F6}" sibTransId="{B2F6F122-F3A0-4518-B701-23BDA5C4C605}"/>
    <dgm:cxn modelId="{093F49E7-8226-486B-8D9F-8433E7AADA99}" type="presOf" srcId="{BEE37C50-7089-41DD-8298-7DD129CDB4D8}" destId="{39DEEBD5-0E3C-41F4-B318-C00723CC6A0B}" srcOrd="0" destOrd="0" presId="urn:microsoft.com/office/officeart/2005/8/layout/pyramid1"/>
    <dgm:cxn modelId="{209B062B-59D4-4754-98C0-C9AE23D02F0D}" type="presOf" srcId="{BA3F0445-9C99-4F29-AC17-2E15FFA22F79}" destId="{AD03383E-48FE-42D8-8D02-D3F6C856DC85}" srcOrd="1" destOrd="0" presId="urn:microsoft.com/office/officeart/2005/8/layout/pyramid1"/>
    <dgm:cxn modelId="{CE63DA98-9442-491F-97C9-D32EF4FF614E}" type="presOf" srcId="{B58583A0-3252-42EA-B8B8-83DF9C3741C1}" destId="{25EE6068-3ACC-4C77-A32A-16055B235D6A}" srcOrd="1" destOrd="0" presId="urn:microsoft.com/office/officeart/2005/8/layout/pyramid1"/>
    <dgm:cxn modelId="{27CABF46-1141-44FC-85C9-3E476FE77B3B}" srcId="{BEE37C50-7089-41DD-8298-7DD129CDB4D8}" destId="{1022A3FA-7B5C-4F5A-8897-9CBF97FE6A09}" srcOrd="2" destOrd="0" parTransId="{61D46ED3-25F7-4503-A59C-348C102ECAFF}" sibTransId="{C65E5C8C-3955-44A6-A962-7011CD04BD1D}"/>
    <dgm:cxn modelId="{1872DC3C-AFCB-4B81-A739-86F44FE2886B}" srcId="{BEE37C50-7089-41DD-8298-7DD129CDB4D8}" destId="{76DA5F0D-50AF-4F87-9DFB-65D72F59B728}" srcOrd="4" destOrd="0" parTransId="{9A4F1163-838A-4ED5-A65B-A7D7F86003FC}" sibTransId="{77DACE1F-B0BB-46BD-8BAD-EC4BD4593530}"/>
    <dgm:cxn modelId="{DCF08128-A8F1-4245-8DCA-F1BC5B8D9225}" type="presOf" srcId="{B58583A0-3252-42EA-B8B8-83DF9C3741C1}" destId="{FC0A212A-3FCC-4E0A-9EA1-833C521EAC4C}" srcOrd="0" destOrd="0" presId="urn:microsoft.com/office/officeart/2005/8/layout/pyramid1"/>
    <dgm:cxn modelId="{2C83F2C7-165D-4D54-AFA0-F0B45D125F57}" type="presOf" srcId="{76DA5F0D-50AF-4F87-9DFB-65D72F59B728}" destId="{DE674C0B-2DB5-4BB1-9583-F3E0FEDA7215}" srcOrd="1" destOrd="0" presId="urn:microsoft.com/office/officeart/2005/8/layout/pyramid1"/>
    <dgm:cxn modelId="{9B001E77-659C-4FA2-946A-1E65C34BDBAA}" type="presOf" srcId="{3190B6F6-0148-4D4E-A032-7C7D37061A4C}" destId="{06AA01A2-6551-4331-9CB1-9D90DFE023A3}" srcOrd="1" destOrd="0" presId="urn:microsoft.com/office/officeart/2005/8/layout/pyramid1"/>
    <dgm:cxn modelId="{8F286129-DF0A-49AF-9E70-C05E16F10A79}" type="presOf" srcId="{BA3F0445-9C99-4F29-AC17-2E15FFA22F79}" destId="{FB9BC9AA-FA31-487C-A390-B26901929CC1}" srcOrd="0" destOrd="0" presId="urn:microsoft.com/office/officeart/2005/8/layout/pyramid1"/>
    <dgm:cxn modelId="{41C0921D-153F-445C-80C0-9E24423D1860}" type="presOf" srcId="{1022A3FA-7B5C-4F5A-8897-9CBF97FE6A09}" destId="{3A440240-EC59-4DE1-8F4B-AEB6AADB032F}" srcOrd="1" destOrd="0" presId="urn:microsoft.com/office/officeart/2005/8/layout/pyramid1"/>
    <dgm:cxn modelId="{934CBEF8-B93E-47BB-BC1A-E36A87D97B0B}" type="presOf" srcId="{1022A3FA-7B5C-4F5A-8897-9CBF97FE6A09}" destId="{7EE64B3B-E520-4136-966A-06799BFAEEDC}" srcOrd="0" destOrd="0" presId="urn:microsoft.com/office/officeart/2005/8/layout/pyramid1"/>
    <dgm:cxn modelId="{2ACE3422-2161-40DE-8612-9AE1EC18EB4F}" type="presOf" srcId="{76DA5F0D-50AF-4F87-9DFB-65D72F59B728}" destId="{91084E69-2E0A-4785-B642-509DF44ED828}" srcOrd="0" destOrd="0" presId="urn:microsoft.com/office/officeart/2005/8/layout/pyramid1"/>
    <dgm:cxn modelId="{8D2E0481-1EEF-491F-9776-73721BD74EFF}" srcId="{BEE37C50-7089-41DD-8298-7DD129CDB4D8}" destId="{BDCB33C7-F3C6-4706-B3C2-4628F76CA379}" srcOrd="3" destOrd="0" parTransId="{4A5266CD-4DC9-4C87-8549-3FED5E1768AD}" sibTransId="{33B5DE40-55A3-4F05-9988-B9DE188284FD}"/>
    <dgm:cxn modelId="{584F3714-42F4-4EAC-8E02-AC1FFB0D396B}" type="presOf" srcId="{BDCB33C7-F3C6-4706-B3C2-4628F76CA379}" destId="{0D4F8960-650D-4E43-9BF2-8E5B025C1888}" srcOrd="0" destOrd="0" presId="urn:microsoft.com/office/officeart/2005/8/layout/pyramid1"/>
    <dgm:cxn modelId="{119663F5-B85D-47FE-97C0-F22A15AC8086}" type="presOf" srcId="{BDCB33C7-F3C6-4706-B3C2-4628F76CA379}" destId="{33A6E8E5-80F8-4801-964F-EA051C608B77}" srcOrd="1" destOrd="0" presId="urn:microsoft.com/office/officeart/2005/8/layout/pyramid1"/>
    <dgm:cxn modelId="{6C39AEF9-11A6-4371-9857-460C7A0920E3}" srcId="{BEE37C50-7089-41DD-8298-7DD129CDB4D8}" destId="{BA3F0445-9C99-4F29-AC17-2E15FFA22F79}" srcOrd="1" destOrd="0" parTransId="{C93429BF-C556-41A0-B1E9-B8D5E4627C5A}" sibTransId="{7D70B3C4-ACE4-4A27-8041-FEFE92EBE076}"/>
    <dgm:cxn modelId="{CBDF878A-C988-4258-A27B-19BC450E8A62}" type="presOf" srcId="{3190B6F6-0148-4D4E-A032-7C7D37061A4C}" destId="{873A3DAD-C753-4834-BBBB-EB7E64585D2A}" srcOrd="0" destOrd="0" presId="urn:microsoft.com/office/officeart/2005/8/layout/pyramid1"/>
    <dgm:cxn modelId="{C257393F-D0DB-4175-BFD9-C8299CB7876B}" type="presParOf" srcId="{39DEEBD5-0E3C-41F4-B318-C00723CC6A0B}" destId="{944D7D8B-B57C-4546-8CA0-5039CC423251}" srcOrd="0" destOrd="0" presId="urn:microsoft.com/office/officeart/2005/8/layout/pyramid1"/>
    <dgm:cxn modelId="{920DF3E7-2638-49D1-B0D2-B334F8B5D393}" type="presParOf" srcId="{944D7D8B-B57C-4546-8CA0-5039CC423251}" destId="{FC0A212A-3FCC-4E0A-9EA1-833C521EAC4C}" srcOrd="0" destOrd="0" presId="urn:microsoft.com/office/officeart/2005/8/layout/pyramid1"/>
    <dgm:cxn modelId="{5FC248FA-DEDB-455E-9BA8-169F876D2546}" type="presParOf" srcId="{944D7D8B-B57C-4546-8CA0-5039CC423251}" destId="{25EE6068-3ACC-4C77-A32A-16055B235D6A}" srcOrd="1" destOrd="0" presId="urn:microsoft.com/office/officeart/2005/8/layout/pyramid1"/>
    <dgm:cxn modelId="{8E572F1D-8CEF-4B39-9BEA-C704AC4E5E52}" type="presParOf" srcId="{39DEEBD5-0E3C-41F4-B318-C00723CC6A0B}" destId="{9A359C05-5723-411C-8E15-733B3BBD8FEA}" srcOrd="1" destOrd="0" presId="urn:microsoft.com/office/officeart/2005/8/layout/pyramid1"/>
    <dgm:cxn modelId="{9962F5CF-4575-4DB1-BF0C-B1FE84F2B337}" type="presParOf" srcId="{9A359C05-5723-411C-8E15-733B3BBD8FEA}" destId="{FB9BC9AA-FA31-487C-A390-B26901929CC1}" srcOrd="0" destOrd="0" presId="urn:microsoft.com/office/officeart/2005/8/layout/pyramid1"/>
    <dgm:cxn modelId="{6AE174EA-505D-4984-9902-80935D71B2CD}" type="presParOf" srcId="{9A359C05-5723-411C-8E15-733B3BBD8FEA}" destId="{AD03383E-48FE-42D8-8D02-D3F6C856DC85}" srcOrd="1" destOrd="0" presId="urn:microsoft.com/office/officeart/2005/8/layout/pyramid1"/>
    <dgm:cxn modelId="{21D88B54-8196-4603-993E-63D1522E8D10}" type="presParOf" srcId="{39DEEBD5-0E3C-41F4-B318-C00723CC6A0B}" destId="{BC97E92D-7FC4-4971-990A-423EFC2BE646}" srcOrd="2" destOrd="0" presId="urn:microsoft.com/office/officeart/2005/8/layout/pyramid1"/>
    <dgm:cxn modelId="{E98AD637-DFF5-4302-BC74-1AA15BC975AC}" type="presParOf" srcId="{BC97E92D-7FC4-4971-990A-423EFC2BE646}" destId="{7EE64B3B-E520-4136-966A-06799BFAEEDC}" srcOrd="0" destOrd="0" presId="urn:microsoft.com/office/officeart/2005/8/layout/pyramid1"/>
    <dgm:cxn modelId="{CB55E205-A3C6-4154-867D-114E98621857}" type="presParOf" srcId="{BC97E92D-7FC4-4971-990A-423EFC2BE646}" destId="{3A440240-EC59-4DE1-8F4B-AEB6AADB032F}" srcOrd="1" destOrd="0" presId="urn:microsoft.com/office/officeart/2005/8/layout/pyramid1"/>
    <dgm:cxn modelId="{69AAC046-B70D-42AB-B95E-5E836D8B58D2}" type="presParOf" srcId="{39DEEBD5-0E3C-41F4-B318-C00723CC6A0B}" destId="{4FCC0EFF-1BCE-46E9-B567-2E4213E8A988}" srcOrd="3" destOrd="0" presId="urn:microsoft.com/office/officeart/2005/8/layout/pyramid1"/>
    <dgm:cxn modelId="{F6D14FD0-F2F4-4D04-A75C-D51DBE60D31D}" type="presParOf" srcId="{4FCC0EFF-1BCE-46E9-B567-2E4213E8A988}" destId="{0D4F8960-650D-4E43-9BF2-8E5B025C1888}" srcOrd="0" destOrd="0" presId="urn:microsoft.com/office/officeart/2005/8/layout/pyramid1"/>
    <dgm:cxn modelId="{8D57E431-5F8F-427B-9075-61FF5067150E}" type="presParOf" srcId="{4FCC0EFF-1BCE-46E9-B567-2E4213E8A988}" destId="{33A6E8E5-80F8-4801-964F-EA051C608B77}" srcOrd="1" destOrd="0" presId="urn:microsoft.com/office/officeart/2005/8/layout/pyramid1"/>
    <dgm:cxn modelId="{E4D796F5-06AC-4B40-9FCB-FA858FE9FE7A}" type="presParOf" srcId="{39DEEBD5-0E3C-41F4-B318-C00723CC6A0B}" destId="{41E03DF9-E659-428C-8CB7-A79B0D2D248E}" srcOrd="4" destOrd="0" presId="urn:microsoft.com/office/officeart/2005/8/layout/pyramid1"/>
    <dgm:cxn modelId="{624C9E55-9131-45AD-B181-EB463AA81D90}" type="presParOf" srcId="{41E03DF9-E659-428C-8CB7-A79B0D2D248E}" destId="{91084E69-2E0A-4785-B642-509DF44ED828}" srcOrd="0" destOrd="0" presId="urn:microsoft.com/office/officeart/2005/8/layout/pyramid1"/>
    <dgm:cxn modelId="{D0427ADB-B246-4435-9540-9806DEA686DF}" type="presParOf" srcId="{41E03DF9-E659-428C-8CB7-A79B0D2D248E}" destId="{DE674C0B-2DB5-4BB1-9583-F3E0FEDA7215}" srcOrd="1" destOrd="0" presId="urn:microsoft.com/office/officeart/2005/8/layout/pyramid1"/>
    <dgm:cxn modelId="{533F4CDF-C565-4E71-9D5A-53F2D4AC7D68}" type="presParOf" srcId="{39DEEBD5-0E3C-41F4-B318-C00723CC6A0B}" destId="{FA15B203-9000-49A1-875B-ECC7694A65A6}" srcOrd="5" destOrd="0" presId="urn:microsoft.com/office/officeart/2005/8/layout/pyramid1"/>
    <dgm:cxn modelId="{1CAC51C0-1258-4DAF-91A6-12A19456A9FC}" type="presParOf" srcId="{FA15B203-9000-49A1-875B-ECC7694A65A6}" destId="{873A3DAD-C753-4834-BBBB-EB7E64585D2A}" srcOrd="0" destOrd="0" presId="urn:microsoft.com/office/officeart/2005/8/layout/pyramid1"/>
    <dgm:cxn modelId="{98BDBB09-AF89-4FB4-ABF5-169929A0A8B2}" type="presParOf" srcId="{FA15B203-9000-49A1-875B-ECC7694A65A6}" destId="{06AA01A2-6551-4331-9CB1-9D90DFE023A3}" srcOrd="1" destOrd="0" presId="urn:microsoft.com/office/officeart/2005/8/layout/pyramid1"/>
  </dgm:cxnLst>
  <dgm:bg/>
  <dgm:whole>
    <a:ln>
      <a:solidFill>
        <a:schemeClr val="accent2">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1764420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28635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00413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1487157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63114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75663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2598288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2003708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4107407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DB05394-12B2-43E4-81E9-7C5D60FF2387}" type="datetimeFigureOut">
              <a:rPr lang="ru-RU" smtClean="0"/>
              <a:t>16.12.2019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54860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DB05394-12B2-43E4-81E9-7C5D60FF2387}" type="datetimeFigureOut">
              <a:rPr lang="ru-RU" smtClean="0"/>
              <a:t>16.12.2019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2211425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DB05394-12B2-43E4-81E9-7C5D60FF2387}" type="datetimeFigureOut">
              <a:rPr lang="ru-RU" smtClean="0"/>
              <a:t>16.12.2019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94106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9DB05394-12B2-43E4-81E9-7C5D60FF2387}" type="datetimeFigureOut">
              <a:rPr lang="ru-RU" smtClean="0"/>
              <a:t>16.12.2019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2148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B05394-12B2-43E4-81E9-7C5D60FF2387}" type="datetimeFigureOut">
              <a:rPr lang="ru-RU" smtClean="0"/>
              <a:t>16.12.2019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1305816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DB05394-12B2-43E4-81E9-7C5D60FF2387}" type="datetimeFigureOut">
              <a:rPr lang="ru-RU" smtClean="0"/>
              <a:t>16.12.2019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45034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DB05394-12B2-43E4-81E9-7C5D60FF2387}" type="datetimeFigureOut">
              <a:rPr lang="ru-RU" smtClean="0"/>
              <a:t>16.12.2019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22FDB7F-86E6-4FFD-8508-241467AFBF2E}" type="slidenum">
              <a:rPr lang="ru-RU" smtClean="0"/>
              <a:t>‹#›</a:t>
            </a:fld>
            <a:endParaRPr lang="ru-RU"/>
          </a:p>
        </p:txBody>
      </p:sp>
    </p:spTree>
    <p:extLst>
      <p:ext uri="{BB962C8B-B14F-4D97-AF65-F5344CB8AC3E}">
        <p14:creationId xmlns:p14="http://schemas.microsoft.com/office/powerpoint/2010/main" val="378629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B05394-12B2-43E4-81E9-7C5D60FF2387}" type="datetimeFigureOut">
              <a:rPr lang="ru-RU" smtClean="0"/>
              <a:t>16.12.2019</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22FDB7F-86E6-4FFD-8508-241467AFBF2E}" type="slidenum">
              <a:rPr lang="ru-RU" smtClean="0"/>
              <a:t>‹#›</a:t>
            </a:fld>
            <a:endParaRPr lang="ru-RU"/>
          </a:p>
        </p:txBody>
      </p:sp>
    </p:spTree>
    <p:extLst>
      <p:ext uri="{BB962C8B-B14F-4D97-AF65-F5344CB8AC3E}">
        <p14:creationId xmlns:p14="http://schemas.microsoft.com/office/powerpoint/2010/main" val="312326630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composite.ru/materialy/armiruyuwie_materialy/multiaksialnye_tkani/" TargetMode="External"/><Relationship Id="rId2" Type="http://schemas.openxmlformats.org/officeDocument/2006/relationships/hyperlink" Target="https://composite.ru/materialy/smoly_poliefirnye/" TargetMode="Externa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hyperlink" Target="http://compositeshipbuilding.ru/articles/motornye-katamarany-prichiny-populyarnosti-etogo-v/" TargetMode="Externa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8" Type="http://schemas.openxmlformats.org/officeDocument/2006/relationships/hyperlink" Target="https://ru.wikipedia.org/wiki/%D0%92%D0%B0%D0%BA%D1%83%D1%83%D0%BC%D0%BD%D0%B0%D1%8F_%D0%B8%D0%BD%D1%84%D1%83%D0%B7%D0%B8%D1%8F" TargetMode="External"/><Relationship Id="rId13" Type="http://schemas.openxmlformats.org/officeDocument/2006/relationships/image" Target="../media/image41.jpeg"/><Relationship Id="rId3" Type="http://schemas.openxmlformats.org/officeDocument/2006/relationships/hyperlink" Target="https://ru.wikipedia.org/wiki/%D0%92%D0%9C%D0%A4_%D0%A0%D0%BE%D1%81%D1%81%D0%B8%D0%B8" TargetMode="External"/><Relationship Id="rId7" Type="http://schemas.openxmlformats.org/officeDocument/2006/relationships/hyperlink" Target="https://ru.wikipedia.org/wiki/%D0%A1%D1%82%D0%B5%D0%BA%D0%BB%D0%BE%D0%BF%D0%BB%D0%B0%D1%81%D1%82%D0%B8%D0%BA" TargetMode="External"/><Relationship Id="rId12" Type="http://schemas.openxmlformats.org/officeDocument/2006/relationships/hyperlink" Target="https://ru.wikipedia.org/wiki/%D0%A1%D1%82%D0%B0%D0%BB%D1%8C" TargetMode="External"/><Relationship Id="rId2" Type="http://schemas.openxmlformats.org/officeDocument/2006/relationships/hyperlink" Target="https://ru.wikipedia.org/wiki/%D0%90%D0%BB%D0%BC%D0%B0%D0%B7_(%D0%BA%D0%BE%D0%BD%D1%81%D1%82%D1%80%D1%83%D0%BA%D1%82%D0%BE%D1%80%D1%81%D0%BA%D0%BE%D0%B5_%D0%B1%D1%8E%D1%80%D0%BE)" TargetMode="External"/><Relationship Id="rId1" Type="http://schemas.openxmlformats.org/officeDocument/2006/relationships/slideLayout" Target="../slideLayouts/slideLayout2.xml"/><Relationship Id="rId6" Type="http://schemas.openxmlformats.org/officeDocument/2006/relationships/hyperlink" Target="https://ru.wikipedia.org/wiki/%D0%92%D0%BE%D0%B5%D0%BD%D0%BD%D0%BE-%D0%BC%D0%BE%D1%80%D1%81%D0%BA%D0%B0%D1%8F_%D0%B1%D0%B0%D0%B7%D0%B0" TargetMode="External"/><Relationship Id="rId11" Type="http://schemas.openxmlformats.org/officeDocument/2006/relationships/hyperlink" Target="https://ru.wikipedia.org/wiki/%D0%96%D0%B8%D0%B2%D1%83%D1%87%D0%B5%D1%81%D1%82%D1%8C_%D0%BA%D0%BE%D1%80%D0%B0%D0%B1%D0%BB%D1%8F" TargetMode="External"/><Relationship Id="rId5" Type="http://schemas.openxmlformats.org/officeDocument/2006/relationships/hyperlink" Target="https://ru.wikipedia.org/wiki/%D0%90%D0%BA%D0%B2%D0%B0%D1%82%D0%BE%D1%80%D0%B8%D1%8F" TargetMode="External"/><Relationship Id="rId10" Type="http://schemas.openxmlformats.org/officeDocument/2006/relationships/hyperlink" Target="https://ru.wikipedia.org/wiki/%D0%9F%D1%80%D0%BE%D1%87%D0%BD%D0%BE%D1%81%D1%82%D1%8C" TargetMode="External"/><Relationship Id="rId4" Type="http://schemas.openxmlformats.org/officeDocument/2006/relationships/hyperlink" Target="https://ru.wikipedia.org/w/index.php?title=%D0%9A%D0%BE%D1%80%D0%B0%D0%B1%D0%BB%D1%8C_%D0%BF%D1%80%D0%BE%D1%82%D0%B8%D0%B2%D0%BE%D0%BC%D0%B8%D0%BD%D0%BD%D0%BE%D0%B9_%D0%BE%D0%B1%D0%BE%D1%80%D0%BE%D0%BD%D1%8B&amp;action=edit&amp;redlink=1" TargetMode="External"/><Relationship Id="rId9" Type="http://schemas.openxmlformats.org/officeDocument/2006/relationships/hyperlink" Target="https://ru.wikipedia.org/wiki/%D0%A1%D0%9D%D0%A1%D0%9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hyperlink" Target="https://ru.wikipedia.org/wiki/%D0%98%D0%BD%D1%84%D1%83%D0%B7%D0%B8%D0%BE%D0%BD%D0%BD%D1%8B%D0%B9_%D0%BD%D0%B0%D1%81%D0%BE%D1%81"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boutspacejornal.net/%d0%ba%d0%be%d1%81%d0%bc%d0%b8%d1%87%d0%b5%d1%81%d0%ba%d0%b8%d0%b5-%d0%b0%d0%bf%d0%bf%d0%b0%d1%80%d0%b0%d1%82%d1%8b/%d0%be%d1%80%d0%b1%d0%b8%d1%82%d0%b0%d0%bb%d1%8c%d0%bd%d1%8b%d0%b5-%d1%81%d1%82%d0%b0%d0%bd%d1%86%d0%b8%d0%b8/%d0%bc%d0%b5%d0%b6%d0%b4%d1%83%d0%bd%d0%b0%d1%80%d0%be%d0%b4%d0%bd%d0%b0%d1%8f-%d0%ba%d0%be%d1%81%d0%bc%d0%b8%d1%87%d0%b5%d1%81%d0%ba%d0%b0%d1%8f-%d1%81%d1%82%d0%b0%d0%bd%d1%86%d0%b8%d1%8f/" TargetMode="External"/><Relationship Id="rId2" Type="http://schemas.openxmlformats.org/officeDocument/2006/relationships/hyperlink" Target="https://aboutspacejornal.net/%d0%b2%d1%81%d0%b5%d0%bb%d0%b5%d0%bd%d0%bd%d0%b0%d1%8f/%d0%b3%d0%b0%d0%bb%d0%b0%d0%ba%d1%82%d0%b8%d0%ba%d0%b0/%d1%81%d0%be%d0%bb%d0%bd%d0%b5%d1%87%d0%bd%d0%b0%d1%8f-%d1%81%d0%b8%d1%81%d1%82%d0%b5%d0%bc%d0%b0/%d0%bf%d0%bb%d0%b0%d0%bd%d0%b5%d1%82%d1%8b/%d0%b7%d0%b5%d0%bc%d0%bb%d1%8f/" TargetMode="Externa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iz.ru/868818/2019-04-17/v-rossii-planiruiut-razrabotat-novyi-modulnyi-skafandr-dlia-kosmonavtov"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62445" y="78378"/>
            <a:ext cx="10652697" cy="5495108"/>
          </a:xfrm>
        </p:spPr>
        <p:txBody>
          <a:bodyPr>
            <a:normAutofit/>
          </a:bodyPr>
          <a:lstStyle/>
          <a:p>
            <a:pPr algn="l"/>
            <a:r>
              <a:rPr lang="ru-RU" sz="4000" dirty="0" smtClean="0">
                <a:solidFill>
                  <a:srgbClr val="7030A0"/>
                </a:solidFill>
                <a:latin typeface="Franklin Gothic Medium" panose="020B0603020102020204" pitchFamily="34" charset="0"/>
              </a:rPr>
              <a:t>                                                 Обзор </a:t>
            </a:r>
            <a:br>
              <a:rPr lang="ru-RU" sz="4000" dirty="0" smtClean="0">
                <a:solidFill>
                  <a:srgbClr val="7030A0"/>
                </a:solidFill>
                <a:latin typeface="Franklin Gothic Medium" panose="020B0603020102020204" pitchFamily="34" charset="0"/>
              </a:rPr>
            </a:br>
            <a:r>
              <a:rPr lang="ru-RU" sz="4000" dirty="0" smtClean="0">
                <a:solidFill>
                  <a:srgbClr val="7030A0"/>
                </a:solidFill>
                <a:latin typeface="Franklin Gothic Medium" panose="020B0603020102020204" pitchFamily="34" charset="0"/>
              </a:rPr>
              <a:t>                                </a:t>
            </a:r>
            <a:r>
              <a:rPr lang="ru-RU" sz="3200" dirty="0" smtClean="0">
                <a:solidFill>
                  <a:srgbClr val="7030A0"/>
                </a:solidFill>
                <a:latin typeface="Franklin Gothic Medium" panose="020B0603020102020204" pitchFamily="34" charset="0"/>
              </a:rPr>
              <a:t>композиционных материалов</a:t>
            </a:r>
            <a:r>
              <a:rPr lang="ru-RU" sz="4000" dirty="0" smtClean="0">
                <a:solidFill>
                  <a:srgbClr val="7030A0"/>
                </a:solidFill>
                <a:latin typeface="Franklin Gothic Medium" panose="020B0603020102020204" pitchFamily="34" charset="0"/>
              </a:rPr>
              <a:t>, </a:t>
            </a:r>
            <a:r>
              <a:rPr lang="ru-RU" sz="3200" dirty="0" smtClean="0">
                <a:solidFill>
                  <a:srgbClr val="7030A0"/>
                </a:solidFill>
                <a:latin typeface="Franklin Gothic Medium" panose="020B0603020102020204" pitchFamily="34" charset="0"/>
              </a:rPr>
              <a:t>                    </a:t>
            </a:r>
            <a:br>
              <a:rPr lang="ru-RU" sz="3200" dirty="0" smtClean="0">
                <a:solidFill>
                  <a:srgbClr val="7030A0"/>
                </a:solidFill>
                <a:latin typeface="Franklin Gothic Medium" panose="020B0603020102020204" pitchFamily="34" charset="0"/>
              </a:rPr>
            </a:br>
            <a:r>
              <a:rPr lang="ru-RU" sz="3200" dirty="0" smtClean="0">
                <a:solidFill>
                  <a:srgbClr val="7030A0"/>
                </a:solidFill>
                <a:latin typeface="Franklin Gothic Medium" panose="020B0603020102020204" pitchFamily="34" charset="0"/>
              </a:rPr>
              <a:t>                                                используемых при </a:t>
            </a:r>
            <a:br>
              <a:rPr lang="ru-RU" sz="3200" dirty="0" smtClean="0">
                <a:solidFill>
                  <a:srgbClr val="7030A0"/>
                </a:solidFill>
                <a:latin typeface="Franklin Gothic Medium" panose="020B0603020102020204" pitchFamily="34" charset="0"/>
              </a:rPr>
            </a:br>
            <a:r>
              <a:rPr lang="ru-RU" sz="3200" dirty="0" smtClean="0">
                <a:solidFill>
                  <a:srgbClr val="7030A0"/>
                </a:solidFill>
                <a:latin typeface="Franklin Gothic Medium" panose="020B0603020102020204" pitchFamily="34" charset="0"/>
              </a:rPr>
              <a:t>                                             изготовлении изделий   </a:t>
            </a:r>
            <a:br>
              <a:rPr lang="ru-RU" sz="3200" dirty="0" smtClean="0">
                <a:solidFill>
                  <a:srgbClr val="7030A0"/>
                </a:solidFill>
                <a:latin typeface="Franklin Gothic Medium" panose="020B0603020102020204" pitchFamily="34" charset="0"/>
              </a:rPr>
            </a:br>
            <a:r>
              <a:rPr lang="ru-RU" sz="3200" dirty="0" smtClean="0">
                <a:solidFill>
                  <a:srgbClr val="7030A0"/>
                </a:solidFill>
                <a:latin typeface="Franklin Gothic Medium" panose="020B0603020102020204" pitchFamily="34" charset="0"/>
              </a:rPr>
              <a:t>                                          гражданского назначения                         </a:t>
            </a:r>
            <a:r>
              <a:rPr lang="ru-RU" sz="4000" dirty="0" smtClean="0">
                <a:solidFill>
                  <a:srgbClr val="7030A0"/>
                </a:solidFill>
                <a:latin typeface="Franklin Gothic Medium" panose="020B0603020102020204" pitchFamily="34" charset="0"/>
              </a:rPr>
              <a:t/>
            </a:r>
            <a:br>
              <a:rPr lang="ru-RU" sz="4000" dirty="0" smtClean="0">
                <a:solidFill>
                  <a:srgbClr val="7030A0"/>
                </a:solidFill>
                <a:latin typeface="Franklin Gothic Medium" panose="020B0603020102020204" pitchFamily="34" charset="0"/>
              </a:rPr>
            </a:br>
            <a:endParaRPr lang="ru-RU" sz="4000" dirty="0">
              <a:solidFill>
                <a:srgbClr val="7030A0"/>
              </a:solidFill>
              <a:latin typeface="Franklin Gothic Medium" panose="020B0603020102020204" pitchFamily="34" charset="0"/>
            </a:endParaRPr>
          </a:p>
        </p:txBody>
      </p:sp>
    </p:spTree>
    <p:extLst>
      <p:ext uri="{BB962C8B-B14F-4D97-AF65-F5344CB8AC3E}">
        <p14:creationId xmlns:p14="http://schemas.microsoft.com/office/powerpoint/2010/main" val="3479596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844731"/>
            <a:ext cx="8596668" cy="5196631"/>
          </a:xfrm>
        </p:spPr>
        <p:txBody>
          <a:bodyPr>
            <a:normAutofit fontScale="85000" lnSpcReduction="20000"/>
          </a:bodyPr>
          <a:lstStyle/>
          <a:p>
            <a:r>
              <a:rPr lang="ru-RU" dirty="0" smtClean="0"/>
              <a:t>3. Номенклатура для городского пространства:</a:t>
            </a:r>
          </a:p>
          <a:p>
            <a:r>
              <a:rPr lang="ru-RU" dirty="0" smtClean="0"/>
              <a:t>- лавки и скамейки;</a:t>
            </a:r>
          </a:p>
          <a:p>
            <a:r>
              <a:rPr lang="ru-RU" dirty="0" smtClean="0"/>
              <a:t>- урны;</a:t>
            </a:r>
          </a:p>
          <a:p>
            <a:r>
              <a:rPr lang="ru-RU" dirty="0" smtClean="0"/>
              <a:t>- стойки и </a:t>
            </a:r>
            <a:r>
              <a:rPr lang="ru-RU" dirty="0"/>
              <a:t>о</a:t>
            </a:r>
            <a:r>
              <a:rPr lang="ru-RU" dirty="0" smtClean="0"/>
              <a:t>граждения, перила;</a:t>
            </a:r>
          </a:p>
          <a:p>
            <a:r>
              <a:rPr lang="ru-RU" dirty="0" smtClean="0"/>
              <a:t>- бордюры;</a:t>
            </a:r>
          </a:p>
          <a:p>
            <a:r>
              <a:rPr lang="ru-RU" dirty="0" smtClean="0"/>
              <a:t>- вазоны, цветочницы;</a:t>
            </a:r>
          </a:p>
          <a:p>
            <a:r>
              <a:rPr lang="ru-RU" dirty="0" smtClean="0"/>
              <a:t>- элементы уличного декора;</a:t>
            </a:r>
          </a:p>
          <a:p>
            <a:r>
              <a:rPr lang="ru-RU" dirty="0" smtClean="0"/>
              <a:t>- ливневые стоки водоотведения;</a:t>
            </a:r>
          </a:p>
          <a:p>
            <a:r>
              <a:rPr lang="ru-RU" dirty="0" smtClean="0"/>
              <a:t>- крышки люков;</a:t>
            </a:r>
          </a:p>
          <a:p>
            <a:r>
              <a:rPr lang="ru-RU" dirty="0" smtClean="0"/>
              <a:t>- лестничные сходы;</a:t>
            </a:r>
          </a:p>
          <a:p>
            <a:r>
              <a:rPr lang="ru-RU" dirty="0" smtClean="0"/>
              <a:t>- детские площадки;</a:t>
            </a:r>
          </a:p>
          <a:p>
            <a:r>
              <a:rPr lang="ru-RU" dirty="0" smtClean="0"/>
              <a:t>- дорожные знаки;</a:t>
            </a:r>
          </a:p>
          <a:p>
            <a:r>
              <a:rPr lang="ru-RU" dirty="0" smtClean="0"/>
              <a:t>- опоры ЛЭП;</a:t>
            </a:r>
          </a:p>
          <a:p>
            <a:r>
              <a:rPr lang="ru-RU" dirty="0" smtClean="0"/>
              <a:t>-защитные покрытия</a:t>
            </a:r>
          </a:p>
          <a:p>
            <a:r>
              <a:rPr lang="ru-RU" dirty="0" smtClean="0"/>
              <a:t>- перильные ограждения</a:t>
            </a:r>
          </a:p>
          <a:p>
            <a:r>
              <a:rPr lang="ru-RU" dirty="0" smtClean="0"/>
              <a:t>- скульптуры</a:t>
            </a:r>
          </a:p>
          <a:p>
            <a:endParaRPr lang="ru-RU" dirty="0"/>
          </a:p>
        </p:txBody>
      </p:sp>
      <p:sp>
        <p:nvSpPr>
          <p:cNvPr id="4" name="Заголовок 1"/>
          <p:cNvSpPr>
            <a:spLocks noGrp="1"/>
          </p:cNvSpPr>
          <p:nvPr>
            <p:ph type="title"/>
          </p:nvPr>
        </p:nvSpPr>
        <p:spPr>
          <a:xfrm>
            <a:off x="677334" y="313509"/>
            <a:ext cx="8596668" cy="304800"/>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425" y="1029239"/>
            <a:ext cx="2689178" cy="1832375"/>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918" y="3265714"/>
            <a:ext cx="3371040" cy="1359225"/>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8538" y="2854784"/>
            <a:ext cx="2612926" cy="1770155"/>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1464" y="1029239"/>
            <a:ext cx="3258354" cy="2233992"/>
          </a:xfrm>
          <a:prstGeom prst="rect">
            <a:avLst/>
          </a:prstGeom>
        </p:spPr>
      </p:pic>
      <p:pic>
        <p:nvPicPr>
          <p:cNvPr id="8" name="Рисунок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9672" y="4613143"/>
            <a:ext cx="3393286" cy="2244857"/>
          </a:xfrm>
          <a:prstGeom prst="rect">
            <a:avLst/>
          </a:prstGeom>
        </p:spPr>
      </p:pic>
      <p:pic>
        <p:nvPicPr>
          <p:cNvPr id="9" name="Рисунок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1653" y="4636739"/>
            <a:ext cx="2550265" cy="2221261"/>
          </a:xfrm>
          <a:prstGeom prst="rect">
            <a:avLst/>
          </a:prstGeom>
        </p:spPr>
      </p:pic>
      <p:pic>
        <p:nvPicPr>
          <p:cNvPr id="10" name="Рисунок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5812" y="3334794"/>
            <a:ext cx="2625841" cy="3523206"/>
          </a:xfrm>
          <a:prstGeom prst="rect">
            <a:avLst/>
          </a:prstGeom>
        </p:spPr>
      </p:pic>
    </p:spTree>
    <p:extLst>
      <p:ext uri="{BB962C8B-B14F-4D97-AF65-F5344CB8AC3E}">
        <p14:creationId xmlns:p14="http://schemas.microsoft.com/office/powerpoint/2010/main" val="2735639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2549" y="818606"/>
            <a:ext cx="11033760" cy="5974079"/>
          </a:xfrm>
        </p:spPr>
        <p:txBody>
          <a:bodyPr/>
          <a:lstStyle/>
          <a:p>
            <a:r>
              <a:rPr lang="ru-RU" dirty="0"/>
              <a:t>4</a:t>
            </a:r>
            <a:r>
              <a:rPr lang="ru-RU" dirty="0" smtClean="0"/>
              <a:t>. Облицовочные панели зданий и сооружений</a:t>
            </a:r>
            <a:endParaRPr lang="ru-RU" dirty="0"/>
          </a:p>
        </p:txBody>
      </p:sp>
      <p:sp>
        <p:nvSpPr>
          <p:cNvPr id="4" name="Заголовок 1"/>
          <p:cNvSpPr>
            <a:spLocks noGrp="1"/>
          </p:cNvSpPr>
          <p:nvPr>
            <p:ph type="title"/>
          </p:nvPr>
        </p:nvSpPr>
        <p:spPr>
          <a:xfrm>
            <a:off x="529288" y="252549"/>
            <a:ext cx="8596668" cy="391885"/>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71" y="1230065"/>
            <a:ext cx="5193349" cy="2916931"/>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847" y="1228340"/>
            <a:ext cx="4780147" cy="2918656"/>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251187"/>
            <a:ext cx="4223657" cy="2375807"/>
          </a:xfrm>
          <a:prstGeom prst="rect">
            <a:avLst/>
          </a:prstGeom>
        </p:spPr>
      </p:pic>
      <p:sp>
        <p:nvSpPr>
          <p:cNvPr id="8" name="TextBox 7"/>
          <p:cNvSpPr txBox="1"/>
          <p:nvPr/>
        </p:nvSpPr>
        <p:spPr>
          <a:xfrm>
            <a:off x="5799908" y="4426100"/>
            <a:ext cx="5486401" cy="1477328"/>
          </a:xfrm>
          <a:prstGeom prst="rect">
            <a:avLst/>
          </a:prstGeom>
          <a:noFill/>
        </p:spPr>
        <p:txBody>
          <a:bodyPr wrap="square" rtlCol="0">
            <a:spAutoFit/>
          </a:bodyPr>
          <a:lstStyle/>
          <a:p>
            <a:r>
              <a:rPr lang="ru-RU" dirty="0"/>
              <a:t>г</a:t>
            </a:r>
            <a:r>
              <a:rPr lang="ru-RU" dirty="0" smtClean="0"/>
              <a:t>. Шали, Чеченская республика, РФ</a:t>
            </a:r>
          </a:p>
          <a:p>
            <a:r>
              <a:rPr lang="ru-RU" dirty="0" smtClean="0"/>
              <a:t>Мечеть им. Рамзана Кадырова</a:t>
            </a:r>
          </a:p>
          <a:p>
            <a:r>
              <a:rPr lang="ru-RU" dirty="0" smtClean="0"/>
              <a:t>Общая площадь территории мечети – 5 гектар. Кол-во зданий с куполами – 11.</a:t>
            </a:r>
          </a:p>
          <a:p>
            <a:r>
              <a:rPr lang="ru-RU" dirty="0" smtClean="0"/>
              <a:t>Общая площадь облицовок – 7940 </a:t>
            </a:r>
            <a:r>
              <a:rPr lang="ru-RU" dirty="0" err="1" smtClean="0"/>
              <a:t>м.куб</a:t>
            </a:r>
            <a:r>
              <a:rPr lang="ru-RU" dirty="0" smtClean="0"/>
              <a:t>.</a:t>
            </a:r>
            <a:endParaRPr lang="ru-RU" dirty="0"/>
          </a:p>
        </p:txBody>
      </p:sp>
    </p:spTree>
    <p:extLst>
      <p:ext uri="{BB962C8B-B14F-4D97-AF65-F5344CB8AC3E}">
        <p14:creationId xmlns:p14="http://schemas.microsoft.com/office/powerpoint/2010/main" val="1783848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853441"/>
            <a:ext cx="8596668" cy="5187922"/>
          </a:xfrm>
        </p:spPr>
        <p:txBody>
          <a:bodyPr>
            <a:normAutofit/>
          </a:bodyPr>
          <a:lstStyle/>
          <a:p>
            <a:r>
              <a:rPr lang="ru-RU" dirty="0"/>
              <a:t>Композитные </a:t>
            </a:r>
            <a:r>
              <a:rPr lang="ru-RU" dirty="0" smtClean="0"/>
              <a:t>панели (фасадные панели), </a:t>
            </a:r>
            <a:r>
              <a:rPr lang="ru-RU" dirty="0"/>
              <a:t>имеющие специальный наполнитель, не поддерживают горения и могут применяться даже на территориях </a:t>
            </a:r>
            <a:r>
              <a:rPr lang="ru-RU" dirty="0" smtClean="0"/>
              <a:t>АЗС.</a:t>
            </a:r>
          </a:p>
          <a:p>
            <a:endParaRPr lang="ru-RU" dirty="0" smtClean="0"/>
          </a:p>
          <a:p>
            <a:endParaRPr lang="ru-RU" dirty="0"/>
          </a:p>
        </p:txBody>
      </p:sp>
      <p:sp>
        <p:nvSpPr>
          <p:cNvPr id="5" name="Заголовок 1"/>
          <p:cNvSpPr>
            <a:spLocks noGrp="1"/>
          </p:cNvSpPr>
          <p:nvPr>
            <p:ph type="title"/>
          </p:nvPr>
        </p:nvSpPr>
        <p:spPr>
          <a:xfrm>
            <a:off x="529288" y="243840"/>
            <a:ext cx="8596668" cy="37446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722196"/>
            <a:ext cx="3885957" cy="2595698"/>
          </a:xfrm>
          <a:prstGeom prst="rect">
            <a:avLst/>
          </a:prstGeom>
        </p:spPr>
      </p:pic>
      <p:sp>
        <p:nvSpPr>
          <p:cNvPr id="4" name="TextBox 3"/>
          <p:cNvSpPr txBox="1"/>
          <p:nvPr/>
        </p:nvSpPr>
        <p:spPr>
          <a:xfrm>
            <a:off x="7450064" y="1722196"/>
            <a:ext cx="4289090" cy="4247317"/>
          </a:xfrm>
          <a:prstGeom prst="rect">
            <a:avLst/>
          </a:prstGeom>
          <a:noFill/>
        </p:spPr>
        <p:txBody>
          <a:bodyPr wrap="square" rtlCol="0">
            <a:spAutoFit/>
          </a:bodyPr>
          <a:lstStyle/>
          <a:p>
            <a:r>
              <a:rPr lang="ru-RU" dirty="0"/>
              <a:t>Плюсы:</a:t>
            </a:r>
          </a:p>
          <a:p>
            <a:r>
              <a:rPr lang="ru-RU" dirty="0"/>
              <a:t>полная защита от ветров, сырости;</a:t>
            </a:r>
          </a:p>
          <a:p>
            <a:r>
              <a:rPr lang="ru-RU" dirty="0"/>
              <a:t>не происходит утяжеление;</a:t>
            </a:r>
          </a:p>
          <a:p>
            <a:r>
              <a:rPr lang="ru-RU" dirty="0"/>
              <a:t>легкость очистки, грязевые загрязнения почти не «цепляются»;</a:t>
            </a:r>
          </a:p>
          <a:p>
            <a:r>
              <a:rPr lang="ru-RU" dirty="0"/>
              <a:t>повышение защиты от шумов;</a:t>
            </a:r>
          </a:p>
          <a:p>
            <a:r>
              <a:rPr lang="ru-RU" dirty="0"/>
              <a:t>соответствие нормам пожарной безопасности;</a:t>
            </a:r>
          </a:p>
          <a:p>
            <a:r>
              <a:rPr lang="ru-RU" dirty="0"/>
              <a:t>поглощение вибраций, снижение потерь тепла;</a:t>
            </a:r>
          </a:p>
          <a:p>
            <a:r>
              <a:rPr lang="ru-RU" dirty="0"/>
              <a:t>безопасность в экологическом плане;</a:t>
            </a:r>
          </a:p>
          <a:p>
            <a:r>
              <a:rPr lang="ru-RU" dirty="0"/>
              <a:t>легкость замены панелей при необходимости;</a:t>
            </a:r>
          </a:p>
          <a:p>
            <a:r>
              <a:rPr lang="ru-RU" dirty="0"/>
              <a:t>отсутствие расширения при нагреве.</a:t>
            </a:r>
          </a:p>
          <a:p>
            <a:endParaRPr lang="ru-RU"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403" y="4317894"/>
            <a:ext cx="4087018" cy="2267018"/>
          </a:xfrm>
          <a:prstGeom prst="rect">
            <a:avLst/>
          </a:prstGeom>
        </p:spPr>
      </p:pic>
    </p:spTree>
    <p:extLst>
      <p:ext uri="{BB962C8B-B14F-4D97-AF65-F5344CB8AC3E}">
        <p14:creationId xmlns:p14="http://schemas.microsoft.com/office/powerpoint/2010/main" val="3999452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888275"/>
            <a:ext cx="8596668" cy="5153088"/>
          </a:xfrm>
        </p:spPr>
        <p:txBody>
          <a:bodyPr/>
          <a:lstStyle/>
          <a:p>
            <a:r>
              <a:rPr lang="ru-RU" dirty="0"/>
              <a:t>5</a:t>
            </a:r>
            <a:r>
              <a:rPr lang="ru-RU" dirty="0" smtClean="0"/>
              <a:t>. Жилые модули из ПКМ </a:t>
            </a:r>
            <a:endParaRPr lang="ru-RU" dirty="0"/>
          </a:p>
        </p:txBody>
      </p:sp>
      <p:sp>
        <p:nvSpPr>
          <p:cNvPr id="4" name="Заголовок 1"/>
          <p:cNvSpPr>
            <a:spLocks noGrp="1"/>
          </p:cNvSpPr>
          <p:nvPr>
            <p:ph type="title"/>
          </p:nvPr>
        </p:nvSpPr>
        <p:spPr>
          <a:xfrm>
            <a:off x="572832" y="322219"/>
            <a:ext cx="8596668" cy="374468"/>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6" name="TextBox 5"/>
          <p:cNvSpPr txBox="1"/>
          <p:nvPr/>
        </p:nvSpPr>
        <p:spPr>
          <a:xfrm>
            <a:off x="5962918" y="888275"/>
            <a:ext cx="5609831" cy="5693866"/>
          </a:xfrm>
          <a:prstGeom prst="rect">
            <a:avLst/>
          </a:prstGeom>
          <a:noFill/>
        </p:spPr>
        <p:txBody>
          <a:bodyPr wrap="square" rtlCol="0">
            <a:spAutoFit/>
          </a:bodyPr>
          <a:lstStyle/>
          <a:p>
            <a:r>
              <a:rPr lang="ru-RU" sz="1400" dirty="0"/>
              <a:t>Сборные композитные модули (СКМ).</a:t>
            </a:r>
          </a:p>
          <a:p>
            <a:r>
              <a:rPr lang="ru-RU" sz="1400" dirty="0"/>
              <a:t>В</a:t>
            </a:r>
            <a:r>
              <a:rPr lang="ru-RU" sz="1400" dirty="0" smtClean="0"/>
              <a:t> </a:t>
            </a:r>
            <a:r>
              <a:rPr lang="ru-RU" sz="1400" dirty="0"/>
              <a:t>настоящий </a:t>
            </a:r>
            <a:r>
              <a:rPr lang="ru-RU" sz="1400" dirty="0" smtClean="0"/>
              <a:t>момент</a:t>
            </a:r>
            <a:r>
              <a:rPr lang="ru-RU" sz="1400" dirty="0"/>
              <a:t> </a:t>
            </a:r>
            <a:r>
              <a:rPr lang="ru-RU" sz="1400" dirty="0" smtClean="0"/>
              <a:t>российскими компаниями ведутся работы </a:t>
            </a:r>
            <a:r>
              <a:rPr lang="ru-RU" sz="1400" dirty="0"/>
              <a:t>для запуска в серийное производство сборно-разборных жилых модулей из композитных </a:t>
            </a:r>
            <a:r>
              <a:rPr lang="ru-RU" sz="1400" dirty="0" smtClean="0"/>
              <a:t>материалов</a:t>
            </a:r>
            <a:r>
              <a:rPr lang="ru-RU" sz="1400" dirty="0"/>
              <a:t>.</a:t>
            </a:r>
            <a:r>
              <a:rPr lang="ru-RU" sz="1400" dirty="0" smtClean="0"/>
              <a:t> </a:t>
            </a:r>
            <a:r>
              <a:rPr lang="ru-RU" sz="1400" dirty="0"/>
              <a:t>К</a:t>
            </a:r>
            <a:r>
              <a:rPr lang="ru-RU" sz="1400" dirty="0" smtClean="0"/>
              <a:t>омпозитный модуль </a:t>
            </a:r>
            <a:r>
              <a:rPr lang="ru-RU" sz="1400" dirty="0"/>
              <a:t>отличает разборная конструкция, легкий вес, больший срок службы, благодаря </a:t>
            </a:r>
            <a:r>
              <a:rPr lang="ru-RU" sz="1400" dirty="0" err="1"/>
              <a:t>сэндвичной</a:t>
            </a:r>
            <a:r>
              <a:rPr lang="ru-RU" sz="1400" dirty="0"/>
              <a:t> конструкции лучшие тепло сберегающие характеристики. </a:t>
            </a:r>
            <a:r>
              <a:rPr lang="ru-RU" sz="1400" dirty="0" smtClean="0"/>
              <a:t>СКМ </a:t>
            </a:r>
            <a:r>
              <a:rPr lang="ru-RU" sz="1400" dirty="0"/>
              <a:t>не ржавеет, не гниет, его не надо периодически красить и т.д., он не требует ни какого технического обслуживания. </a:t>
            </a:r>
            <a:endParaRPr lang="ru-RU" sz="1400" dirty="0" smtClean="0"/>
          </a:p>
          <a:p>
            <a:r>
              <a:rPr lang="ru-RU" sz="1400" dirty="0"/>
              <a:t>Сборно-разборные модули из стеклопластика предназначены для эксплуатации на удаленных территориях с различными погодными условиями где невозможен или ограничен проезд автотранспорта. Модули из композитных материалов транспортируются в сложенном виде, паллета из пяти сложенных модулей занимает столько же места как обычная бытовка. Сборка модуля осуществляется силами нескольких человек за считаные минуты. В модуле можно разместить не только жилой блок, но и камбуз и даже сауну. Модуль из композитных материалов после завершения работ может быть разобран и доставлен на новый объект.</a:t>
            </a:r>
          </a:p>
          <a:p>
            <a:r>
              <a:rPr lang="ru-RU" sz="1400" dirty="0" smtClean="0"/>
              <a:t>Прежде </a:t>
            </a:r>
            <a:r>
              <a:rPr lang="ru-RU" sz="1400" dirty="0"/>
              <a:t>всего разборные модули из стеклопластика должны быть интересны газо- и нефтедобывающим компаниям, ведущим разработки на удаленных месторождениях. Так же сборно-разборные модули могут использоваться МЧС для оперативного развертывания лагерей с жилыми площадями, в полярных экспедициях и др. </a:t>
            </a: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55" y="1703359"/>
            <a:ext cx="2550618" cy="2550618"/>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073" y="1703359"/>
            <a:ext cx="2543301" cy="2543301"/>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31" y="4253977"/>
            <a:ext cx="2567842" cy="2210078"/>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073" y="4246660"/>
            <a:ext cx="2604301" cy="2217396"/>
          </a:xfrm>
          <a:prstGeom prst="rect">
            <a:avLst/>
          </a:prstGeom>
        </p:spPr>
      </p:pic>
    </p:spTree>
    <p:extLst>
      <p:ext uri="{BB962C8B-B14F-4D97-AF65-F5344CB8AC3E}">
        <p14:creationId xmlns:p14="http://schemas.microsoft.com/office/powerpoint/2010/main" val="603705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907382" y="649981"/>
            <a:ext cx="3918857" cy="5933699"/>
          </a:xfrm>
        </p:spPr>
        <p:txBody>
          <a:bodyPr>
            <a:normAutofit/>
          </a:bodyPr>
          <a:lstStyle/>
          <a:p>
            <a:pPr marL="0" indent="0">
              <a:buNone/>
            </a:pPr>
            <a:r>
              <a:rPr lang="ru-RU" dirty="0" smtClean="0"/>
              <a:t>ЦЕЛЕВАЯ </a:t>
            </a:r>
            <a:r>
              <a:rPr lang="ru-RU" dirty="0"/>
              <a:t>АУДИТОРИЯ: </a:t>
            </a:r>
          </a:p>
          <a:p>
            <a:r>
              <a:rPr lang="ru-RU" dirty="0"/>
              <a:t>Владельцы загородной недвижимости и земельных  участков: а. Погреб б. Винотека в. Убежище </a:t>
            </a:r>
          </a:p>
          <a:p>
            <a:r>
              <a:rPr lang="ru-RU" dirty="0"/>
              <a:t>О</a:t>
            </a:r>
            <a:r>
              <a:rPr lang="ru-RU" dirty="0" smtClean="0"/>
              <a:t>хотники</a:t>
            </a:r>
            <a:r>
              <a:rPr lang="ru-RU" dirty="0"/>
              <a:t>: а. Хранение продовольствия и  снаряжения б. Временное проживание (ночлег, укрытие от непогоды) </a:t>
            </a:r>
          </a:p>
          <a:p>
            <a:r>
              <a:rPr lang="ru-RU" dirty="0"/>
              <a:t>Силовые структуры: а. Хранение продовольствия и  снаряжения б. Временное проживание личного  состава в. Коллекторы и галереи скрытого  перемещения </a:t>
            </a:r>
          </a:p>
          <a:p>
            <a:r>
              <a:rPr lang="ru-RU" dirty="0"/>
              <a:t>Компании организующие  временное проживание людей  (вахтовые городки, </a:t>
            </a:r>
            <a:r>
              <a:rPr lang="ru-RU" dirty="0" err="1"/>
              <a:t>кэмпинги</a:t>
            </a:r>
            <a:r>
              <a:rPr lang="ru-RU" dirty="0"/>
              <a:t> и т.д.) </a:t>
            </a:r>
          </a:p>
          <a:p>
            <a:endParaRPr lang="ru-RU" dirty="0"/>
          </a:p>
        </p:txBody>
      </p:sp>
      <p:sp>
        <p:nvSpPr>
          <p:cNvPr id="4" name="Заголовок 1"/>
          <p:cNvSpPr>
            <a:spLocks noGrp="1"/>
          </p:cNvSpPr>
          <p:nvPr>
            <p:ph type="title"/>
          </p:nvPr>
        </p:nvSpPr>
        <p:spPr>
          <a:xfrm>
            <a:off x="677334" y="226423"/>
            <a:ext cx="8596668" cy="269966"/>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830" y="740227"/>
            <a:ext cx="3445553" cy="2508070"/>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19" y="740227"/>
            <a:ext cx="3487637" cy="5413103"/>
          </a:xfrm>
          <a:prstGeom prst="rect">
            <a:avLst/>
          </a:prstGeom>
        </p:spPr>
      </p:pic>
      <p:sp>
        <p:nvSpPr>
          <p:cNvPr id="2" name="TextBox 1"/>
          <p:cNvSpPr txBox="1"/>
          <p:nvPr/>
        </p:nvSpPr>
        <p:spPr>
          <a:xfrm>
            <a:off x="4479188" y="3360169"/>
            <a:ext cx="3100195" cy="2031325"/>
          </a:xfrm>
          <a:prstGeom prst="rect">
            <a:avLst/>
          </a:prstGeom>
          <a:noFill/>
        </p:spPr>
        <p:txBody>
          <a:bodyPr wrap="square" rtlCol="0">
            <a:spAutoFit/>
          </a:bodyPr>
          <a:lstStyle/>
          <a:p>
            <a:r>
              <a:rPr lang="ru-RU" sz="1400" dirty="0"/>
              <a:t>Многофункциональное подземное (</a:t>
            </a:r>
            <a:r>
              <a:rPr lang="ru-RU" sz="1400" dirty="0" smtClean="0"/>
              <a:t>наземное, плавучее) </a:t>
            </a:r>
            <a:r>
              <a:rPr lang="ru-RU" sz="1400" dirty="0"/>
              <a:t>модульное сооружение, применяемое в качестве подземного (наземного, плавучего) хранилища,  убежища (укрытия), коллектора, а также на поверхности земли (воды) в качестве вахтового городка, кемпингового городка, кафе. </a:t>
            </a:r>
          </a:p>
        </p:txBody>
      </p:sp>
    </p:spTree>
    <p:extLst>
      <p:ext uri="{BB962C8B-B14F-4D97-AF65-F5344CB8AC3E}">
        <p14:creationId xmlns:p14="http://schemas.microsoft.com/office/powerpoint/2010/main" val="2900981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651208" y="269966"/>
            <a:ext cx="8205409" cy="37446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08" y="4823687"/>
            <a:ext cx="5572171" cy="1793967"/>
          </a:xfrm>
          <a:prstGeom prst="rect">
            <a:avLst/>
          </a:prstGeom>
        </p:spPr>
      </p:pic>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097" y="758508"/>
            <a:ext cx="6774871" cy="3881437"/>
          </a:xfrm>
        </p:spPr>
      </p:pic>
      <p:sp>
        <p:nvSpPr>
          <p:cNvPr id="9" name="TextBox 8"/>
          <p:cNvSpPr txBox="1"/>
          <p:nvPr/>
        </p:nvSpPr>
        <p:spPr>
          <a:xfrm>
            <a:off x="7620000" y="758508"/>
            <a:ext cx="4336869" cy="1477328"/>
          </a:xfrm>
          <a:prstGeom prst="rect">
            <a:avLst/>
          </a:prstGeom>
          <a:noFill/>
        </p:spPr>
        <p:txBody>
          <a:bodyPr wrap="square" rtlCol="0">
            <a:spAutoFit/>
          </a:bodyPr>
          <a:lstStyle/>
          <a:p>
            <a:r>
              <a:rPr lang="ru-RU" dirty="0"/>
              <a:t>Благодаря конструктивным особенностям (сегментам) возможно бесконечно наращивать длину туннеля путём последовательного присоединения секций.</a:t>
            </a:r>
          </a:p>
        </p:txBody>
      </p:sp>
    </p:spTree>
    <p:extLst>
      <p:ext uri="{BB962C8B-B14F-4D97-AF65-F5344CB8AC3E}">
        <p14:creationId xmlns:p14="http://schemas.microsoft.com/office/powerpoint/2010/main" val="340156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367451" y="788292"/>
            <a:ext cx="4665450" cy="5566042"/>
          </a:xfrm>
        </p:spPr>
        <p:txBody>
          <a:bodyPr>
            <a:normAutofit fontScale="77500" lnSpcReduction="20000"/>
          </a:bodyPr>
          <a:lstStyle/>
          <a:p>
            <a:r>
              <a:rPr lang="ru-RU" dirty="0"/>
              <a:t>Идея проекта заключается в создании компактного и эргономичного архитектурного сооружения, а именно модуля, для комфортного проживания в суровых условиях полярного </a:t>
            </a:r>
            <a:r>
              <a:rPr lang="ru-RU" dirty="0" smtClean="0"/>
              <a:t>края (Арктики), </a:t>
            </a:r>
            <a:r>
              <a:rPr lang="ru-RU" dirty="0"/>
              <a:t>вмещающего в себя пространство для приватной жизни и зону для общественной жизни (работа, отдых). Данная модель жилья может служить единицей модульной системы для экспедиций (научных, изыскательских, баз геологоразведки, а также для временного проживания, преимущественно с комнатами (каютами), и с помещениями обслуживания и общения (кают-компании). </a:t>
            </a:r>
            <a:endParaRPr lang="ru-RU" dirty="0" smtClean="0"/>
          </a:p>
          <a:p>
            <a:r>
              <a:rPr lang="ru-RU" dirty="0"/>
              <a:t>Модуль представляет собой пассивное сооружение, обеспечивается энергией от солнечных батарей установленных на крыше и др. альтернативных источников энергии (</a:t>
            </a:r>
            <a:r>
              <a:rPr lang="ru-RU" dirty="0" err="1"/>
              <a:t>ветрогенераторов</a:t>
            </a:r>
            <a:r>
              <a:rPr lang="ru-RU" dirty="0"/>
              <a:t>). Здание герметично, имеет энергосберегающие окна и теплоизоляцию, вентиляцию с рекуперацией воздуха. На чердаке располагается оборудование для электрической коммуникации модуля, коллектора для сбора энергии от солнечных батарей в летний период года, рекуператор для </a:t>
            </a:r>
            <a:r>
              <a:rPr lang="ru-RU" dirty="0" err="1"/>
              <a:t>приточно</a:t>
            </a:r>
            <a:r>
              <a:rPr lang="ru-RU" dirty="0"/>
              <a:t> - вытяжной вентиляции. В нижнем отсеке модуля, расположены коммуникации, необходимые для водоснабжения и водоотведения</a:t>
            </a:r>
            <a:r>
              <a:rPr lang="ru-RU" dirty="0" smtClean="0"/>
              <a:t>. Модуль </a:t>
            </a:r>
            <a:r>
              <a:rPr lang="ru-RU" dirty="0"/>
              <a:t>имеет каркас из нержавеющей стали и алюминия, обшит композитными </a:t>
            </a:r>
            <a:r>
              <a:rPr lang="ru-RU" dirty="0" smtClean="0"/>
              <a:t>панелями.</a:t>
            </a:r>
            <a:endParaRPr lang="ru-RU" dirty="0"/>
          </a:p>
          <a:p>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724" y="796121"/>
            <a:ext cx="3959062" cy="2800212"/>
          </a:xfrm>
          <a:prstGeom prst="rect">
            <a:avLst/>
          </a:prstGeom>
        </p:spPr>
      </p:pic>
      <p:sp>
        <p:nvSpPr>
          <p:cNvPr id="5" name="Заголовок 1"/>
          <p:cNvSpPr>
            <a:spLocks noGrp="1"/>
          </p:cNvSpPr>
          <p:nvPr>
            <p:ph type="title"/>
          </p:nvPr>
        </p:nvSpPr>
        <p:spPr>
          <a:xfrm>
            <a:off x="535665" y="288262"/>
            <a:ext cx="8659849" cy="394952"/>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655" y="3596333"/>
            <a:ext cx="3884191" cy="2495373"/>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024" y="3596333"/>
            <a:ext cx="3532214" cy="2495373"/>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236" y="796122"/>
            <a:ext cx="3912226" cy="2800212"/>
          </a:xfrm>
          <a:prstGeom prst="rect">
            <a:avLst/>
          </a:prstGeom>
        </p:spPr>
      </p:pic>
    </p:spTree>
    <p:extLst>
      <p:ext uri="{BB962C8B-B14F-4D97-AF65-F5344CB8AC3E}">
        <p14:creationId xmlns:p14="http://schemas.microsoft.com/office/powerpoint/2010/main" val="3048687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888643"/>
            <a:ext cx="10681832" cy="5152720"/>
          </a:xfrm>
        </p:spPr>
        <p:txBody>
          <a:bodyPr>
            <a:normAutofit/>
          </a:bodyPr>
          <a:lstStyle/>
          <a:p>
            <a:r>
              <a:rPr lang="ru-RU" dirty="0"/>
              <a:t>6</a:t>
            </a:r>
            <a:r>
              <a:rPr lang="ru-RU" dirty="0" smtClean="0"/>
              <a:t>. Композитный крепеж</a:t>
            </a:r>
            <a:r>
              <a:rPr lang="ru-RU" dirty="0"/>
              <a:t/>
            </a:r>
            <a:br>
              <a:rPr lang="ru-RU" dirty="0"/>
            </a:br>
            <a:r>
              <a:rPr lang="ru-RU" dirty="0"/>
              <a:t/>
            </a:r>
            <a:br>
              <a:rPr lang="ru-RU" dirty="0"/>
            </a:br>
            <a:endParaRPr lang="ru-RU" dirty="0"/>
          </a:p>
        </p:txBody>
      </p:sp>
      <p:sp>
        <p:nvSpPr>
          <p:cNvPr id="4" name="Заголовок 1"/>
          <p:cNvSpPr>
            <a:spLocks noGrp="1"/>
          </p:cNvSpPr>
          <p:nvPr>
            <p:ph type="title"/>
          </p:nvPr>
        </p:nvSpPr>
        <p:spPr>
          <a:xfrm>
            <a:off x="819150" y="211138"/>
            <a:ext cx="8596313" cy="35491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983" y="1290586"/>
            <a:ext cx="2595154" cy="2595154"/>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2137" y="1290586"/>
            <a:ext cx="2595154" cy="2595154"/>
          </a:xfrm>
          <a:prstGeom prst="rect">
            <a:avLst/>
          </a:prstGeom>
        </p:spPr>
      </p:pic>
      <p:sp>
        <p:nvSpPr>
          <p:cNvPr id="6" name="TextBox 5"/>
          <p:cNvSpPr txBox="1"/>
          <p:nvPr/>
        </p:nvSpPr>
        <p:spPr>
          <a:xfrm>
            <a:off x="6365966" y="1001485"/>
            <a:ext cx="5512525" cy="2862322"/>
          </a:xfrm>
          <a:prstGeom prst="rect">
            <a:avLst/>
          </a:prstGeom>
          <a:noFill/>
        </p:spPr>
        <p:txBody>
          <a:bodyPr wrap="square" rtlCol="0">
            <a:spAutoFit/>
          </a:bodyPr>
          <a:lstStyle/>
          <a:p>
            <a:r>
              <a:rPr lang="ru-RU" dirty="0"/>
              <a:t>Разработка полимерного композиционного крепежа взамен металлического широкого </a:t>
            </a:r>
            <a:r>
              <a:rPr lang="ru-RU" dirty="0" smtClean="0"/>
              <a:t>спектра применения обусловлена рядом преимуществ:</a:t>
            </a:r>
            <a:endParaRPr lang="ru-RU" dirty="0"/>
          </a:p>
          <a:p>
            <a:r>
              <a:rPr lang="ru-RU" dirty="0" smtClean="0"/>
              <a:t>- возможность </a:t>
            </a:r>
            <a:r>
              <a:rPr lang="ru-RU" dirty="0"/>
              <a:t>существенного (примерно в пять раз) снижения веса изделий (плотность сталей</a:t>
            </a:r>
          </a:p>
          <a:p>
            <a:r>
              <a:rPr lang="ru-RU" dirty="0"/>
              <a:t>7.7-8.0 г/см3, плотность термопластов и ПКМ 1.35-1.5 г/см3</a:t>
            </a:r>
            <a:r>
              <a:rPr lang="ru-RU" dirty="0" smtClean="0"/>
              <a:t>);</a:t>
            </a:r>
            <a:endParaRPr lang="ru-RU" dirty="0"/>
          </a:p>
          <a:p>
            <a:r>
              <a:rPr lang="ru-RU" dirty="0" smtClean="0"/>
              <a:t>- высокая </a:t>
            </a:r>
            <a:r>
              <a:rPr lang="ru-RU" dirty="0"/>
              <a:t>коррозионная стойкость</a:t>
            </a:r>
          </a:p>
          <a:p>
            <a:r>
              <a:rPr lang="ru-RU" dirty="0" smtClean="0"/>
              <a:t>- низкая теплопроводность </a:t>
            </a:r>
            <a:r>
              <a:rPr lang="ru-RU" dirty="0"/>
              <a:t>и </a:t>
            </a:r>
            <a:r>
              <a:rPr lang="ru-RU" dirty="0" smtClean="0"/>
              <a:t>электропроводность</a:t>
            </a:r>
            <a:endParaRPr lang="ru-RU" dirty="0"/>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83" y="3885740"/>
            <a:ext cx="2595154" cy="2854876"/>
          </a:xfrm>
          <a:prstGeom prst="rect">
            <a:avLst/>
          </a:prstGeom>
        </p:spPr>
      </p:pic>
    </p:spTree>
    <p:extLst>
      <p:ext uri="{BB962C8B-B14F-4D97-AF65-F5344CB8AC3E}">
        <p14:creationId xmlns:p14="http://schemas.microsoft.com/office/powerpoint/2010/main" val="4247075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07665" y="863013"/>
            <a:ext cx="4730689" cy="5023982"/>
          </a:xfrm>
        </p:spPr>
        <p:txBody>
          <a:bodyPr/>
          <a:lstStyle/>
          <a:p>
            <a:r>
              <a:rPr lang="ru-RU" dirty="0" smtClean="0"/>
              <a:t>7. Элементы </a:t>
            </a:r>
            <a:r>
              <a:rPr lang="ru-RU" dirty="0" err="1" smtClean="0"/>
              <a:t>ветрогенераторов</a:t>
            </a:r>
            <a:endParaRPr lang="ru-RU" dirty="0"/>
          </a:p>
        </p:txBody>
      </p:sp>
      <p:sp>
        <p:nvSpPr>
          <p:cNvPr id="4" name="Заголовок 1"/>
          <p:cNvSpPr>
            <a:spLocks noGrp="1"/>
          </p:cNvSpPr>
          <p:nvPr>
            <p:ph type="title"/>
          </p:nvPr>
        </p:nvSpPr>
        <p:spPr>
          <a:xfrm>
            <a:off x="607665" y="252549"/>
            <a:ext cx="8596668" cy="304800"/>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2" name="Прямоугольник 1"/>
          <p:cNvSpPr/>
          <p:nvPr/>
        </p:nvSpPr>
        <p:spPr>
          <a:xfrm>
            <a:off x="5657793" y="699365"/>
            <a:ext cx="6096000" cy="5693866"/>
          </a:xfrm>
          <a:prstGeom prst="rect">
            <a:avLst/>
          </a:prstGeom>
        </p:spPr>
        <p:txBody>
          <a:bodyPr>
            <a:spAutoFit/>
          </a:bodyPr>
          <a:lstStyle/>
          <a:p>
            <a:r>
              <a:rPr lang="ru-RU" sz="1200" b="1" dirty="0"/>
              <a:t>Ветроэнергетика</a:t>
            </a:r>
            <a:r>
              <a:rPr lang="ru-RU" sz="1200" dirty="0"/>
              <a:t> — это отрасль энергетики, специализирующаяся на использовании энергии </a:t>
            </a:r>
            <a:r>
              <a:rPr lang="ru-RU" sz="1200" dirty="0" smtClean="0"/>
              <a:t>ветра.</a:t>
            </a:r>
            <a:r>
              <a:rPr lang="ru-RU" sz="1200" dirty="0"/>
              <a:t> Использование энергии ветра – одно из перспективных направлений современной энергетики.</a:t>
            </a:r>
            <a:br>
              <a:rPr lang="ru-RU" sz="1200" dirty="0"/>
            </a:br>
            <a:r>
              <a:rPr lang="ru-RU" sz="1200" dirty="0" smtClean="0"/>
              <a:t>Отличная </a:t>
            </a:r>
            <a:r>
              <a:rPr lang="ru-RU" sz="1200" dirty="0"/>
              <a:t>устойчивость </a:t>
            </a:r>
            <a:r>
              <a:rPr lang="ru-RU" sz="1200" b="1" dirty="0"/>
              <a:t>композитных материалов</a:t>
            </a:r>
            <a:r>
              <a:rPr lang="ru-RU" sz="1200" dirty="0"/>
              <a:t> к агрессивному воздействию внешней среды обусловила их широкое применение в ветроэнергетике в основном для изготовления лопастей и аэродинамических труб ветряных </a:t>
            </a:r>
            <a:r>
              <a:rPr lang="ru-RU" sz="1200" dirty="0" err="1"/>
              <a:t>энергогенераторов</a:t>
            </a:r>
            <a:r>
              <a:rPr lang="ru-RU" sz="1200" dirty="0"/>
              <a:t>. Из </a:t>
            </a:r>
            <a:r>
              <a:rPr lang="ru-RU" sz="1200" dirty="0" err="1"/>
              <a:t>копозитов</a:t>
            </a:r>
            <a:r>
              <a:rPr lang="ru-RU" sz="1200" dirty="0"/>
              <a:t> также можно строить и “несущие элементы” </a:t>
            </a:r>
            <a:r>
              <a:rPr lang="ru-RU" sz="1200" dirty="0" err="1"/>
              <a:t>ветроэлектростанций</a:t>
            </a:r>
            <a:r>
              <a:rPr lang="ru-RU" sz="1200" dirty="0"/>
              <a:t> — башни</a:t>
            </a:r>
            <a:r>
              <a:rPr lang="ru-RU" sz="1200" dirty="0" smtClean="0"/>
              <a:t>.</a:t>
            </a:r>
          </a:p>
          <a:p>
            <a:r>
              <a:rPr lang="ru-RU" sz="1200" dirty="0"/>
              <a:t>В настоящее время новые композиционные материалы получили широкое распространение при </a:t>
            </a:r>
            <a:r>
              <a:rPr lang="ru-RU" sz="1200" dirty="0" smtClean="0"/>
              <a:t>проектировании ветроэнергетических </a:t>
            </a:r>
            <a:r>
              <a:rPr lang="ru-RU" sz="1200" dirty="0"/>
              <a:t>установок, которые позволяют увеличивать площади лопастей без дополнительного увеличение веса лопастей и системы в целом, а также уменьшить возможность раннего старения, обвала и продлевают жизнь лопастей</a:t>
            </a:r>
            <a:br>
              <a:rPr lang="ru-RU" sz="1200" dirty="0"/>
            </a:br>
            <a:r>
              <a:rPr lang="ru-RU" sz="1200" dirty="0" smtClean="0"/>
              <a:t>Для </a:t>
            </a:r>
            <a:r>
              <a:rPr lang="ru-RU" sz="1200" dirty="0"/>
              <a:t>постройки лопастей несущего винта </a:t>
            </a:r>
            <a:r>
              <a:rPr lang="ru-RU" sz="1200" dirty="0" err="1"/>
              <a:t>ветрогенераторов</a:t>
            </a:r>
            <a:r>
              <a:rPr lang="ru-RU" sz="1200" dirty="0"/>
              <a:t> используются </a:t>
            </a:r>
            <a:r>
              <a:rPr lang="ru-RU" sz="1200" dirty="0">
                <a:hlinkClick r:id="rId2"/>
              </a:rPr>
              <a:t>ненасыщенные полиэфирные</a:t>
            </a:r>
            <a:r>
              <a:rPr lang="ru-RU" sz="1200" dirty="0"/>
              <a:t> или эпоксидные смолы в сочетании с со стекловолокном (например,  </a:t>
            </a:r>
            <a:r>
              <a:rPr lang="ru-RU" sz="1200" dirty="0" err="1">
                <a:hlinkClick r:id="rId3"/>
              </a:rPr>
              <a:t>мультиаксиальными</a:t>
            </a:r>
            <a:r>
              <a:rPr lang="ru-RU" sz="1200" dirty="0">
                <a:hlinkClick r:id="rId3"/>
              </a:rPr>
              <a:t> тканями</a:t>
            </a:r>
            <a:r>
              <a:rPr lang="ru-RU" sz="1200" dirty="0"/>
              <a:t>) или углеродным волокном</a:t>
            </a:r>
            <a:r>
              <a:rPr lang="ru-RU" sz="1200" dirty="0" smtClean="0"/>
              <a:t>.</a:t>
            </a:r>
            <a:r>
              <a:rPr lang="ru-RU" sz="1200" dirty="0"/>
              <a:t> Использование композитных материалов при проектировании ВЭУ, в частности лопастей турбин позволяет им выдерживать более сильные нагрузки и сезонные изменения погоды. В производстве лопастей турбин используют новые композиционные материалы, такие как стекловолокно, карбоновое волокно, базальтовое волокно, бамбуковое волокно, </a:t>
            </a:r>
            <a:r>
              <a:rPr lang="ru-RU" sz="1200" dirty="0" err="1"/>
              <a:t>арамидное</a:t>
            </a:r>
            <a:r>
              <a:rPr lang="ru-RU" sz="1200" dirty="0"/>
              <a:t> волокно и другие. </a:t>
            </a:r>
            <a:endParaRPr lang="ru-RU" sz="1200" dirty="0" smtClean="0"/>
          </a:p>
          <a:p>
            <a:r>
              <a:rPr lang="ru-RU" sz="1200" dirty="0"/>
              <a:t>Наибольшей эффективности при выработке энергии на ВЭС удаётся достичь при длине лопасти более 40 метров. Такие лопасти производятся только из углепластика.</a:t>
            </a:r>
            <a:endParaRPr lang="ru-RU" sz="1200" dirty="0" smtClean="0"/>
          </a:p>
          <a:p>
            <a:r>
              <a:rPr lang="ru-RU" sz="1200" dirty="0"/>
              <a:t>Применение композитного материала на основе </a:t>
            </a:r>
            <a:r>
              <a:rPr lang="ru-RU" sz="1200" dirty="0" err="1"/>
              <a:t>углеволокна</a:t>
            </a:r>
            <a:r>
              <a:rPr lang="ru-RU" sz="1200" dirty="0"/>
              <a:t> облегчает конструкцию, повышает долговечность и прочность в эксплуатации.</a:t>
            </a:r>
          </a:p>
          <a:p>
            <a:r>
              <a:rPr lang="ru-RU" sz="1200" dirty="0" smtClean="0"/>
              <a:t>Крупнейшая </a:t>
            </a:r>
            <a:r>
              <a:rPr lang="ru-RU" sz="1200" dirty="0"/>
              <a:t>из созданных к настоящему времени лопастей для </a:t>
            </a:r>
            <a:r>
              <a:rPr lang="ru-RU" sz="1200" dirty="0" err="1"/>
              <a:t>ветрогенератора</a:t>
            </a:r>
            <a:r>
              <a:rPr lang="ru-RU" sz="1200" dirty="0"/>
              <a:t> в длину превышает 80 метров.</a:t>
            </a:r>
            <a:br>
              <a:rPr lang="ru-RU" sz="1200" dirty="0"/>
            </a:br>
            <a:r>
              <a:rPr lang="ru-RU" sz="1400" dirty="0"/>
              <a:t/>
            </a:r>
            <a:br>
              <a:rPr lang="ru-RU" sz="1400" dirty="0"/>
            </a:br>
            <a:endParaRPr lang="ru-RU" sz="1400" dirty="0"/>
          </a:p>
        </p:txBody>
      </p:sp>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63" y="1256764"/>
            <a:ext cx="4309900" cy="2873267"/>
          </a:xfrm>
          <a:prstGeom prst="rect">
            <a:avLst/>
          </a:prstGeom>
        </p:spPr>
      </p:pic>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568" y="4130031"/>
            <a:ext cx="3728473" cy="2485648"/>
          </a:xfrm>
          <a:prstGeom prst="rect">
            <a:avLst/>
          </a:prstGeom>
        </p:spPr>
      </p:pic>
    </p:spTree>
    <p:extLst>
      <p:ext uri="{BB962C8B-B14F-4D97-AF65-F5344CB8AC3E}">
        <p14:creationId xmlns:p14="http://schemas.microsoft.com/office/powerpoint/2010/main" val="1096809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933508" y="400595"/>
            <a:ext cx="4049485" cy="6165668"/>
          </a:xfrm>
        </p:spPr>
        <p:txBody>
          <a:bodyPr>
            <a:normAutofit fontScale="92500" lnSpcReduction="20000"/>
          </a:bodyPr>
          <a:lstStyle/>
          <a:p>
            <a:r>
              <a:rPr lang="ru-RU" sz="1500" b="1" dirty="0" smtClean="0">
                <a:solidFill>
                  <a:srgbClr val="FF0000"/>
                </a:solidFill>
              </a:rPr>
              <a:t>8. Изделия для судостроения</a:t>
            </a:r>
          </a:p>
          <a:p>
            <a:pPr marL="0" indent="0">
              <a:buNone/>
            </a:pPr>
            <a:r>
              <a:rPr lang="ru-RU" sz="1300" dirty="0"/>
              <a:t>В настоящее время в судостроении композиционные материалы активно используются при </a:t>
            </a:r>
            <a:r>
              <a:rPr lang="ru-RU" sz="1300" dirty="0" smtClean="0"/>
              <a:t>производстве: яхт, катеров, гребных лодок, гидроциклов, спасательных шлюпок.</a:t>
            </a:r>
          </a:p>
          <a:p>
            <a:pPr marL="0" indent="0">
              <a:buNone/>
            </a:pPr>
            <a:r>
              <a:rPr lang="ru-RU" sz="1300" dirty="0" err="1" smtClean="0"/>
              <a:t>Cтеклопластик</a:t>
            </a:r>
            <a:r>
              <a:rPr lang="ru-RU" sz="1300" dirty="0" smtClean="0"/>
              <a:t> </a:t>
            </a:r>
            <a:r>
              <a:rPr lang="ru-RU" sz="1300" dirty="0"/>
              <a:t>сегодня </a:t>
            </a:r>
            <a:r>
              <a:rPr lang="ru-RU" sz="1300" dirty="0" smtClean="0"/>
              <a:t>очень активно </a:t>
            </a:r>
            <a:r>
              <a:rPr lang="ru-RU" sz="1300" dirty="0"/>
              <a:t>используется при производстве малых лодок. </a:t>
            </a:r>
            <a:r>
              <a:rPr lang="ru-RU" sz="1300" dirty="0" smtClean="0"/>
              <a:t>Малые пассажирские суда, катамараны являются двигателем прогресса в развитии композитного судостроения, так как </a:t>
            </a:r>
            <a:r>
              <a:rPr lang="ru-RU" sz="1200" dirty="0" smtClean="0"/>
              <a:t>сегодня </a:t>
            </a:r>
            <a:r>
              <a:rPr lang="ru-RU" sz="1200" dirty="0"/>
              <a:t>российский речной флот состоит из 9,5 тыс. судов, </a:t>
            </a:r>
            <a:r>
              <a:rPr lang="ru-RU" sz="1200" dirty="0" smtClean="0"/>
              <a:t>средний возраст </a:t>
            </a:r>
            <a:r>
              <a:rPr lang="ru-RU" sz="1200" dirty="0"/>
              <a:t>которых превышает 30 лет.</a:t>
            </a:r>
          </a:p>
          <a:p>
            <a:pPr marL="0" indent="0">
              <a:buNone/>
            </a:pPr>
            <a:r>
              <a:rPr lang="ru-RU" sz="1300" dirty="0" smtClean="0"/>
              <a:t>Свойства стеклопластика отвечают </a:t>
            </a:r>
            <a:r>
              <a:rPr lang="ru-RU" sz="1300" dirty="0"/>
              <a:t>всем основным требованиям: повышенная жесткость, прочность, легкость, хорошая переносимость воздействия окружающей среды, чрезвычайно долгий срок службы. Благодаря композитам общий вес лодки снижается на 30-40% по сравнению с </a:t>
            </a:r>
            <a:r>
              <a:rPr lang="ru-RU" sz="1300" dirty="0" smtClean="0"/>
              <a:t>металлами (сталью </a:t>
            </a:r>
            <a:r>
              <a:rPr lang="ru-RU" sz="1300" dirty="0"/>
              <a:t>или алюминием). </a:t>
            </a:r>
            <a:r>
              <a:rPr lang="ru-RU" sz="1300" dirty="0" smtClean="0"/>
              <a:t>АО Средне-Невский судостроительный завод» является лидером композитного судостроения</a:t>
            </a:r>
            <a:r>
              <a:rPr lang="ru-RU" sz="1300" dirty="0"/>
              <a:t>. В современном судостроении немаловажными факторами являются не только эксплуатационные характеристики, но и внешний вид лодки. Композиты предоставляют архитекторам невероятную свободу дизайна, позволяя изготавливать детали сложной конфигурации.</a:t>
            </a:r>
          </a:p>
          <a:p>
            <a:pPr marL="0" indent="0">
              <a:buNone/>
            </a:pPr>
            <a:r>
              <a:rPr lang="ru-RU" sz="1300" dirty="0"/>
              <a:t>На растущем рынке судостроительных композитов наблюдаются тенденции </a:t>
            </a:r>
            <a:r>
              <a:rPr lang="ru-RU" sz="1300" dirty="0" smtClean="0"/>
              <a:t>использования новых </a:t>
            </a:r>
            <a:r>
              <a:rPr lang="ru-RU" sz="1300" dirty="0"/>
              <a:t>материалов и технологий. Поставщики сырья снова начали активно развивать </a:t>
            </a:r>
            <a:r>
              <a:rPr lang="ru-RU" sz="1300" dirty="0" err="1"/>
              <a:t>био</a:t>
            </a:r>
            <a:r>
              <a:rPr lang="ru-RU" sz="1300" dirty="0"/>
              <a:t>-смолы</a:t>
            </a:r>
            <a:r>
              <a:rPr lang="ru-RU" sz="1300" dirty="0" smtClean="0"/>
              <a:t>, натуральные </a:t>
            </a:r>
            <a:r>
              <a:rPr lang="ru-RU" sz="1300" dirty="0"/>
              <a:t>волокна, полиэфиры с малой эмиссией вредных веществ, вне-автоклавные </a:t>
            </a:r>
            <a:r>
              <a:rPr lang="ru-RU" sz="1300" dirty="0" err="1"/>
              <a:t>препреги</a:t>
            </a:r>
            <a:r>
              <a:rPr lang="ru-RU" sz="1300" dirty="0" smtClean="0"/>
              <a:t>, сэндвич-композиты</a:t>
            </a:r>
            <a:r>
              <a:rPr lang="ru-RU" sz="1300" dirty="0"/>
              <a:t>, а также </a:t>
            </a:r>
            <a:r>
              <a:rPr lang="ru-RU" sz="1300" dirty="0" err="1"/>
              <a:t>стеклорогожи</a:t>
            </a:r>
            <a:r>
              <a:rPr lang="ru-RU" sz="1300" dirty="0"/>
              <a:t> и </a:t>
            </a:r>
            <a:r>
              <a:rPr lang="ru-RU" sz="1300" dirty="0" err="1"/>
              <a:t>стекломаты</a:t>
            </a:r>
            <a:r>
              <a:rPr lang="ru-RU" sz="1300" dirty="0"/>
              <a:t>. Все это вызвано необходимостью повысить </a:t>
            </a:r>
            <a:r>
              <a:rPr lang="ru-RU" sz="1300" dirty="0" err="1"/>
              <a:t>перерабатываемость</a:t>
            </a:r>
            <a:r>
              <a:rPr lang="ru-RU" sz="1300" dirty="0"/>
              <a:t> и </a:t>
            </a:r>
            <a:r>
              <a:rPr lang="ru-RU" sz="1300" dirty="0" err="1"/>
              <a:t>возобновляемость</a:t>
            </a:r>
            <a:r>
              <a:rPr lang="ru-RU" sz="1300" dirty="0"/>
              <a:t> материалов, понизить содержание стирола, улучшить качество поверхности готовых изделий.</a:t>
            </a:r>
          </a:p>
          <a:p>
            <a:pPr marL="0" indent="0">
              <a:buNone/>
            </a:pPr>
            <a:endParaRPr lang="ru-RU" sz="1300" dirty="0" smtClean="0"/>
          </a:p>
        </p:txBody>
      </p:sp>
      <p:sp>
        <p:nvSpPr>
          <p:cNvPr id="4" name="Заголовок 1"/>
          <p:cNvSpPr>
            <a:spLocks noGrp="1"/>
          </p:cNvSpPr>
          <p:nvPr>
            <p:ph type="title"/>
          </p:nvPr>
        </p:nvSpPr>
        <p:spPr>
          <a:xfrm>
            <a:off x="677334" y="339635"/>
            <a:ext cx="8048655" cy="330926"/>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08" y="815034"/>
            <a:ext cx="6773244" cy="4658487"/>
          </a:xfrm>
          <a:prstGeom prst="rect">
            <a:avLst/>
          </a:prstGeom>
        </p:spPr>
      </p:pic>
      <p:sp>
        <p:nvSpPr>
          <p:cNvPr id="8" name="TextBox 7"/>
          <p:cNvSpPr txBox="1"/>
          <p:nvPr/>
        </p:nvSpPr>
        <p:spPr>
          <a:xfrm>
            <a:off x="3049254" y="5617994"/>
            <a:ext cx="2873829" cy="369332"/>
          </a:xfrm>
          <a:prstGeom prst="rect">
            <a:avLst/>
          </a:prstGeom>
          <a:noFill/>
        </p:spPr>
        <p:txBody>
          <a:bodyPr wrap="square" rtlCol="0">
            <a:spAutoFit/>
          </a:bodyPr>
          <a:lstStyle/>
          <a:p>
            <a:r>
              <a:rPr lang="ru-RU" dirty="0" smtClean="0">
                <a:solidFill>
                  <a:srgbClr val="FF0000"/>
                </a:solidFill>
              </a:rPr>
              <a:t>Катамаран Грифон</a:t>
            </a:r>
            <a:endParaRPr lang="ru-RU" dirty="0">
              <a:solidFill>
                <a:srgbClr val="FF0000"/>
              </a:solidFill>
            </a:endParaRPr>
          </a:p>
        </p:txBody>
      </p:sp>
    </p:spTree>
    <p:extLst>
      <p:ext uri="{BB962C8B-B14F-4D97-AF65-F5344CB8AC3E}">
        <p14:creationId xmlns:p14="http://schemas.microsoft.com/office/powerpoint/2010/main" val="3386876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566692"/>
          </a:xfrm>
        </p:spPr>
        <p:txBody>
          <a:bodyPr>
            <a:norm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solidFill>
                <a:srgbClr val="FF0000"/>
              </a:solidFill>
              <a:latin typeface="Franklin Gothic Medium" panose="020B0603020102020204" pitchFamily="34" charset="0"/>
            </a:endParaRPr>
          </a:p>
        </p:txBody>
      </p:sp>
      <p:sp>
        <p:nvSpPr>
          <p:cNvPr id="3" name="Объект 2"/>
          <p:cNvSpPr>
            <a:spLocks noGrp="1"/>
          </p:cNvSpPr>
          <p:nvPr>
            <p:ph idx="1"/>
          </p:nvPr>
        </p:nvSpPr>
        <p:spPr>
          <a:xfrm>
            <a:off x="838200" y="954768"/>
            <a:ext cx="10515600" cy="5080272"/>
          </a:xfrm>
        </p:spPr>
        <p:txBody>
          <a:bodyPr>
            <a:normAutofit/>
          </a:bodyPr>
          <a:lstStyle/>
          <a:p>
            <a:pPr algn="just"/>
            <a:r>
              <a:rPr lang="ru-RU" sz="2000" dirty="0" smtClean="0"/>
              <a:t> В настоящее время на рынке композитов представлено множество типов армирующих материалов и смол. Рынок активно развивается, появляются новые технологии, разрабатываются новые виды высокотехнологичного сырья. </a:t>
            </a:r>
          </a:p>
          <a:p>
            <a:pPr algn="just"/>
            <a:r>
              <a:rPr lang="ru-RU" sz="2000" dirty="0" smtClean="0"/>
              <a:t>Основные производственные мощности (это более 90%) сосредоточены в Китае, США, Европе и Японии. </a:t>
            </a:r>
          </a:p>
          <a:p>
            <a:pPr algn="just"/>
            <a:endParaRPr lang="ru-RU" dirty="0"/>
          </a:p>
          <a:p>
            <a:pPr algn="just"/>
            <a:endParaRPr lang="ru-RU" dirty="0" smtClean="0"/>
          </a:p>
          <a:p>
            <a:pPr algn="just"/>
            <a:endParaRPr lang="ru-RU" dirty="0"/>
          </a:p>
          <a:p>
            <a:pPr algn="just"/>
            <a:endParaRPr lang="ru-RU" dirty="0" smtClean="0"/>
          </a:p>
          <a:p>
            <a:pPr algn="just"/>
            <a:endParaRPr lang="ru-RU" dirty="0"/>
          </a:p>
          <a:p>
            <a:pPr algn="just"/>
            <a:endParaRPr lang="ru-RU" dirty="0" smtClean="0"/>
          </a:p>
          <a:p>
            <a:pPr algn="just"/>
            <a:endParaRPr lang="ru-RU" dirty="0"/>
          </a:p>
          <a:p>
            <a:pPr marL="0" indent="0" algn="just">
              <a:buNone/>
            </a:pPr>
            <a:endParaRPr lang="ru-RU" dirty="0" smtClean="0"/>
          </a:p>
          <a:p>
            <a:pPr algn="just"/>
            <a:endParaRPr lang="ru-RU" dirty="0"/>
          </a:p>
          <a:p>
            <a:pPr algn="just"/>
            <a:endParaRPr lang="ru-RU" dirty="0" smtClean="0"/>
          </a:p>
          <a:p>
            <a:pPr algn="just"/>
            <a:endParaRPr lang="ru-RU" dirty="0"/>
          </a:p>
          <a:p>
            <a:pPr algn="just"/>
            <a:endParaRPr lang="ru-RU" dirty="0" smtClean="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02" y="2770390"/>
            <a:ext cx="5381898" cy="3504019"/>
          </a:xfrm>
          <a:prstGeom prst="rect">
            <a:avLst/>
          </a:prstGeom>
        </p:spPr>
      </p:pic>
      <p:sp>
        <p:nvSpPr>
          <p:cNvPr id="6" name="Прямоугольник 5"/>
          <p:cNvSpPr/>
          <p:nvPr/>
        </p:nvSpPr>
        <p:spPr>
          <a:xfrm>
            <a:off x="6514012" y="2953270"/>
            <a:ext cx="5085806" cy="2862322"/>
          </a:xfrm>
          <a:prstGeom prst="rect">
            <a:avLst/>
          </a:prstGeom>
        </p:spPr>
        <p:txBody>
          <a:bodyPr wrap="square">
            <a:spAutoFit/>
          </a:bodyPr>
          <a:lstStyle/>
          <a:p>
            <a:r>
              <a:rPr lang="ru-RU" sz="2000" dirty="0" smtClean="0"/>
              <a:t>Доля РФ в мировом производстве композитов составляет менее 1%, а сама отрасль крайне </a:t>
            </a:r>
            <a:r>
              <a:rPr lang="ru-RU" sz="2000" dirty="0" err="1" smtClean="0"/>
              <a:t>импортозависима</a:t>
            </a:r>
            <a:r>
              <a:rPr lang="ru-RU" sz="2000" dirty="0" smtClean="0"/>
              <a:t>: из-за границы ввозятся оборудование и основное сырье — смолы, отвердители, наполнители для сэндвич-структур, </a:t>
            </a:r>
            <a:r>
              <a:rPr lang="ru-RU" sz="2000" dirty="0" err="1" smtClean="0"/>
              <a:t>препреги</a:t>
            </a:r>
            <a:r>
              <a:rPr lang="ru-RU" sz="2000" dirty="0" smtClean="0"/>
              <a:t>. По данным </a:t>
            </a:r>
            <a:r>
              <a:rPr lang="ru-RU" sz="2000" dirty="0" err="1" smtClean="0"/>
              <a:t>Минпромторга</a:t>
            </a:r>
            <a:r>
              <a:rPr lang="ru-RU" sz="2000" dirty="0" smtClean="0"/>
              <a:t>, производством композитов в России занимаются всего около полутора сотен предприятий</a:t>
            </a:r>
            <a:endParaRPr lang="ru-RU" sz="2000" dirty="0"/>
          </a:p>
        </p:txBody>
      </p:sp>
    </p:spTree>
    <p:extLst>
      <p:ext uri="{BB962C8B-B14F-4D97-AF65-F5344CB8AC3E}">
        <p14:creationId xmlns:p14="http://schemas.microsoft.com/office/powerpoint/2010/main" val="17499298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noGrp="1"/>
          </p:cNvSpPr>
          <p:nvPr>
            <p:ph idx="1"/>
          </p:nvPr>
        </p:nvSpPr>
        <p:spPr>
          <a:xfrm>
            <a:off x="7289074" y="4096429"/>
            <a:ext cx="4467006" cy="2041585"/>
          </a:xfrm>
          <a:prstGeom prst="rect">
            <a:avLst/>
          </a:prstGeom>
          <a:noFill/>
        </p:spPr>
        <p:txBody>
          <a:bodyPr wrap="square" rtlCol="0">
            <a:spAutoFit/>
          </a:bodyPr>
          <a:lstStyle/>
          <a:p>
            <a:r>
              <a:rPr lang="ru-RU" sz="1000" dirty="0" smtClean="0"/>
              <a:t>высокие </a:t>
            </a:r>
            <a:r>
              <a:rPr lang="ru-RU" sz="1000" dirty="0"/>
              <a:t>теплоизоляционные свойства. Обеспечить комфортную </a:t>
            </a:r>
            <a:r>
              <a:rPr lang="ru-RU" sz="1000" dirty="0" smtClean="0"/>
              <a:t>относительно </a:t>
            </a:r>
            <a:r>
              <a:rPr lang="ru-RU" sz="1000" dirty="0"/>
              <a:t>небольшой удельный вес. Эта особенность позволяет использовать двигатели с меньшей мощностью, повышает грузоподъемность и быстроходность судна;</a:t>
            </a:r>
          </a:p>
          <a:p>
            <a:r>
              <a:rPr lang="ru-RU" sz="1000" dirty="0"/>
              <a:t>стеклопластик имеет защитный слой </a:t>
            </a:r>
            <a:r>
              <a:rPr lang="ru-RU" sz="1000" dirty="0" err="1"/>
              <a:t>гелькоута</a:t>
            </a:r>
            <a:r>
              <a:rPr lang="ru-RU" sz="1000" dirty="0"/>
              <a:t>, который может быть разных цветов. То есть </a:t>
            </a:r>
            <a:r>
              <a:rPr lang="ru-RU" sz="1000" dirty="0">
                <a:hlinkClick r:id="rId2"/>
              </a:rPr>
              <a:t>катамаран</a:t>
            </a:r>
            <a:r>
              <a:rPr lang="ru-RU" sz="1000" dirty="0"/>
              <a:t> получает необходимое цветовое решение на стадии производства. Металлические корпуса нуждаются в дорогостоящей окраске уже по завершению строительства;</a:t>
            </a:r>
          </a:p>
          <a:p>
            <a:r>
              <a:rPr lang="ru-RU" sz="1000" dirty="0"/>
              <a:t>ремонтопригодность. Технология позволяет полностью восстановить внешний вид судна после повреждения.</a:t>
            </a:r>
          </a:p>
        </p:txBody>
      </p:sp>
      <p:sp>
        <p:nvSpPr>
          <p:cNvPr id="5" name="Заголовок 1"/>
          <p:cNvSpPr>
            <a:spLocks noGrp="1"/>
          </p:cNvSpPr>
          <p:nvPr>
            <p:ph type="title"/>
          </p:nvPr>
        </p:nvSpPr>
        <p:spPr>
          <a:xfrm>
            <a:off x="537997" y="313509"/>
            <a:ext cx="7447763" cy="391886"/>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38" y="874354"/>
            <a:ext cx="4076795" cy="2705973"/>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138" y="3580327"/>
            <a:ext cx="4098386" cy="3073790"/>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45" y="837533"/>
            <a:ext cx="4369733" cy="2901503"/>
          </a:xfrm>
          <a:prstGeom prst="rect">
            <a:avLst/>
          </a:prstGeom>
        </p:spPr>
      </p:pic>
      <p:sp>
        <p:nvSpPr>
          <p:cNvPr id="9" name="Объект 3"/>
          <p:cNvSpPr txBox="1">
            <a:spLocks/>
          </p:cNvSpPr>
          <p:nvPr/>
        </p:nvSpPr>
        <p:spPr>
          <a:xfrm>
            <a:off x="4299513" y="874354"/>
            <a:ext cx="2913423" cy="5606663"/>
          </a:xfrm>
          <a:prstGeom prst="rect">
            <a:avLst/>
          </a:prstGeom>
          <a:noFill/>
        </p:spPr>
        <p:txBody>
          <a:bodyPr vert="horz" wrap="square" lIns="91440" tIns="45720" rIns="91440" bIns="45720" rtlCol="0">
            <a:sp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ru-RU" sz="1000" dirty="0" smtClean="0"/>
              <a:t>Суда из композитных материалов выгодно отличаются:</a:t>
            </a:r>
          </a:p>
          <a:p>
            <a:r>
              <a:rPr lang="ru-RU" sz="1000" dirty="0" smtClean="0"/>
              <a:t>устойчивостью к коррозийным процессам, обледенению и структурным повреждениям;</a:t>
            </a:r>
          </a:p>
          <a:p>
            <a:r>
              <a:rPr lang="ru-RU" sz="1000" dirty="0" smtClean="0"/>
              <a:t>меньшими перегрузками при ударах о воду и во время волнений. Композит более пластичный, поэтому перегрузки на организм экипажа оказываются намного меньшими, чем на судах с алюминиевым корпусом (5% против 40%);</a:t>
            </a:r>
          </a:p>
          <a:p>
            <a:r>
              <a:rPr lang="ru-RU" sz="1000" dirty="0" smtClean="0"/>
              <a:t>хорошая звукоизоляция. Композитные суда не нуждаются в дополнительной звукоизоляции корпуса. В отличии от кораблей с металлическими корпусами у них отсутствует эффект «резонанса»;</a:t>
            </a:r>
          </a:p>
          <a:p>
            <a:r>
              <a:rPr lang="ru-RU" sz="1000" dirty="0"/>
              <a:t>высокие теплоизоляционные свойства. Обеспечить комфортную температуру в каютах намного проще и экономичней;</a:t>
            </a:r>
          </a:p>
          <a:p>
            <a:r>
              <a:rPr lang="ru-RU" sz="1000" dirty="0"/>
              <a:t>низкая электропроводность композита. Электрозащита на борту требует значительно меньших затрат, нежели на кораблях с металлическим корпусом;</a:t>
            </a:r>
          </a:p>
          <a:p>
            <a:r>
              <a:rPr lang="ru-RU" sz="1000" dirty="0"/>
              <a:t>отличная гидродинамика. Обеспечивает более высокие скоростные показатели при аналогичной мощности;</a:t>
            </a:r>
          </a:p>
          <a:p>
            <a:endParaRPr lang="ru-RU" sz="1000" dirty="0" smtClean="0"/>
          </a:p>
        </p:txBody>
      </p:sp>
    </p:spTree>
    <p:extLst>
      <p:ext uri="{BB962C8B-B14F-4D97-AF65-F5344CB8AC3E}">
        <p14:creationId xmlns:p14="http://schemas.microsoft.com/office/powerpoint/2010/main" val="324735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191793" y="1270000"/>
            <a:ext cx="5242560" cy="5104674"/>
          </a:xfrm>
        </p:spPr>
        <p:txBody>
          <a:bodyPr>
            <a:normAutofit fontScale="85000" lnSpcReduction="20000"/>
          </a:bodyPr>
          <a:lstStyle/>
          <a:p>
            <a:r>
              <a:rPr lang="ru-RU" dirty="0"/>
              <a:t>Александрит - российский тральщика, спроектированный в </a:t>
            </a:r>
            <a:r>
              <a:rPr lang="ru-RU" u="sng" dirty="0">
                <a:hlinkClick r:id="rId2" tooltip="Алмаз (конструкторское бюро)"/>
              </a:rPr>
              <a:t>Центральном морском конструкторском бюро «Алмаз»</a:t>
            </a:r>
            <a:r>
              <a:rPr lang="ru-RU" dirty="0"/>
              <a:t> для </a:t>
            </a:r>
            <a:r>
              <a:rPr lang="ru-RU" u="sng" dirty="0">
                <a:hlinkClick r:id="rId3" tooltip="ВМФ России"/>
              </a:rPr>
              <a:t>ВМФ России</a:t>
            </a:r>
            <a:r>
              <a:rPr lang="ru-RU" dirty="0"/>
              <a:t>, относится к новому поколению </a:t>
            </a:r>
            <a:r>
              <a:rPr lang="ru-RU" u="sng" dirty="0">
                <a:hlinkClick r:id="rId4" tooltip="Корабль противоминной обороны (страница отсутствует)"/>
              </a:rPr>
              <a:t>кораблей противоминной обороны</a:t>
            </a:r>
            <a:r>
              <a:rPr lang="ru-RU" dirty="0"/>
              <a:t> (ПМО). Предназначен для поиска и уничтожения мин в </a:t>
            </a:r>
            <a:r>
              <a:rPr lang="ru-RU" u="sng" dirty="0">
                <a:hlinkClick r:id="rId5" tooltip="Акватория"/>
              </a:rPr>
              <a:t>акваториях</a:t>
            </a:r>
            <a:r>
              <a:rPr lang="ru-RU" dirty="0"/>
              <a:t> </a:t>
            </a:r>
            <a:r>
              <a:rPr lang="ru-RU" u="sng" dirty="0">
                <a:hlinkClick r:id="rId6" tooltip="Военно-морская база"/>
              </a:rPr>
              <a:t>военно-морских баз</a:t>
            </a:r>
            <a:r>
              <a:rPr lang="ru-RU" dirty="0"/>
              <a:t> на безопасной для корабля дистанции.</a:t>
            </a:r>
          </a:p>
          <a:p>
            <a:r>
              <a:rPr lang="ru-RU" dirty="0"/>
              <a:t>Корабль имеет уникальный, самый большой в мире корпус из монолитного </a:t>
            </a:r>
            <a:r>
              <a:rPr lang="ru-RU" u="sng" dirty="0">
                <a:hlinkClick r:id="rId7" tooltip="Стеклопластик"/>
              </a:rPr>
              <a:t>стеклопластика</a:t>
            </a:r>
            <a:r>
              <a:rPr lang="ru-RU" dirty="0"/>
              <a:t>, сформированный методом </a:t>
            </a:r>
            <a:r>
              <a:rPr lang="ru-RU" u="sng" dirty="0">
                <a:hlinkClick r:id="rId8" tooltip="Вакуумная инфузия"/>
              </a:rPr>
              <a:t>вакуумной </a:t>
            </a:r>
            <a:r>
              <a:rPr lang="ru-RU" u="sng" dirty="0" err="1">
                <a:hlinkClick r:id="rId8" tooltip="Вакуумная инфузия"/>
              </a:rPr>
              <a:t>инфузии</a:t>
            </a:r>
            <a:r>
              <a:rPr lang="ru-RU" dirty="0"/>
              <a:t>. Для успешного внедрения этой технологии была произведена закупка современного оборудования и программных продуктов, а также создано опытное производство. ОАО «</a:t>
            </a:r>
            <a:r>
              <a:rPr lang="ru-RU" u="sng" dirty="0">
                <a:hlinkClick r:id="rId9" tooltip="СНСЗ"/>
              </a:rPr>
              <a:t>СНСЗ</a:t>
            </a:r>
            <a:r>
              <a:rPr lang="ru-RU" dirty="0"/>
              <a:t>» — единственный в России завод, владеющий такой технологией и единственный в мире, кто может создавать монолитные корпуса длиной до 80 метров. Достоинством такого «немагнитного» корпуса является более высокая </a:t>
            </a:r>
            <a:r>
              <a:rPr lang="ru-RU" u="sng" dirty="0">
                <a:hlinkClick r:id="rId10" tooltip="Прочность"/>
              </a:rPr>
              <a:t>прочность</a:t>
            </a:r>
            <a:r>
              <a:rPr lang="ru-RU" dirty="0"/>
              <a:t> в сравнении со стальными корпусами, что обеспечивает большую </a:t>
            </a:r>
            <a:r>
              <a:rPr lang="ru-RU" u="sng" dirty="0">
                <a:hlinkClick r:id="rId11" tooltip="Живучесть корабля"/>
              </a:rPr>
              <a:t>живучесть</a:t>
            </a:r>
            <a:r>
              <a:rPr lang="ru-RU" dirty="0"/>
              <a:t> корабля при поиске мин. Срок службы такого корпуса больше, чем у корпуса из маломагнитной </a:t>
            </a:r>
            <a:r>
              <a:rPr lang="ru-RU" u="sng" dirty="0">
                <a:hlinkClick r:id="rId12" tooltip="Сталь"/>
              </a:rPr>
              <a:t>стали</a:t>
            </a:r>
            <a:r>
              <a:rPr lang="ru-RU" dirty="0"/>
              <a:t>, а масса корпуса значительно меньше.</a:t>
            </a:r>
          </a:p>
          <a:p>
            <a:endParaRPr lang="ru-RU" dirty="0"/>
          </a:p>
        </p:txBody>
      </p:sp>
      <p:pic>
        <p:nvPicPr>
          <p:cNvPr id="4" name="Рисунок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6933" y="1270000"/>
            <a:ext cx="5734236" cy="3813491"/>
          </a:xfrm>
          <a:prstGeom prst="rect">
            <a:avLst/>
          </a:prstGeom>
        </p:spPr>
      </p:pic>
      <p:sp>
        <p:nvSpPr>
          <p:cNvPr id="5" name="TextBox 4"/>
          <p:cNvSpPr txBox="1"/>
          <p:nvPr/>
        </p:nvSpPr>
        <p:spPr>
          <a:xfrm>
            <a:off x="1615697" y="5190308"/>
            <a:ext cx="2760617" cy="374469"/>
          </a:xfrm>
          <a:prstGeom prst="rect">
            <a:avLst/>
          </a:prstGeom>
          <a:noFill/>
        </p:spPr>
        <p:txBody>
          <a:bodyPr wrap="square" rtlCol="0">
            <a:spAutoFit/>
          </a:bodyPr>
          <a:lstStyle/>
          <a:p>
            <a:r>
              <a:rPr lang="ru-RU" dirty="0" smtClean="0"/>
              <a:t>Тральщик Александрит</a:t>
            </a:r>
            <a:endParaRPr lang="ru-RU" dirty="0"/>
          </a:p>
        </p:txBody>
      </p:sp>
      <p:sp>
        <p:nvSpPr>
          <p:cNvPr id="6" name="Заголовок 1"/>
          <p:cNvSpPr>
            <a:spLocks noGrp="1"/>
          </p:cNvSpPr>
          <p:nvPr>
            <p:ph type="title"/>
          </p:nvPr>
        </p:nvSpPr>
        <p:spPr>
          <a:xfrm>
            <a:off x="276933" y="174171"/>
            <a:ext cx="8596668" cy="418012"/>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Tree>
    <p:extLst>
      <p:ext uri="{BB962C8B-B14F-4D97-AF65-F5344CB8AC3E}">
        <p14:creationId xmlns:p14="http://schemas.microsoft.com/office/powerpoint/2010/main" val="5229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062652" y="818608"/>
            <a:ext cx="5129348" cy="5930536"/>
          </a:xfrm>
        </p:spPr>
        <p:txBody>
          <a:bodyPr>
            <a:normAutofit fontScale="62500" lnSpcReduction="20000"/>
          </a:bodyPr>
          <a:lstStyle/>
          <a:p>
            <a:r>
              <a:rPr lang="ru-RU" b="1" dirty="0" smtClean="0">
                <a:solidFill>
                  <a:schemeClr val="accent6">
                    <a:lumMod val="75000"/>
                  </a:schemeClr>
                </a:solidFill>
              </a:rPr>
              <a:t>9. Изделия для железнодорожного транспорта</a:t>
            </a:r>
            <a:endParaRPr lang="en-US" b="1" dirty="0" smtClean="0">
              <a:solidFill>
                <a:schemeClr val="accent6">
                  <a:lumMod val="75000"/>
                </a:schemeClr>
              </a:solidFill>
            </a:endParaRPr>
          </a:p>
          <a:p>
            <a:r>
              <a:rPr lang="ru-RU" dirty="0" smtClean="0"/>
              <a:t>-элементы обустройства железнодорожных переездов;</a:t>
            </a:r>
          </a:p>
          <a:p>
            <a:r>
              <a:rPr lang="ru-RU" dirty="0" smtClean="0"/>
              <a:t>- маски скоростных локомотивов;</a:t>
            </a:r>
          </a:p>
          <a:p>
            <a:r>
              <a:rPr lang="ru-RU" dirty="0" smtClean="0"/>
              <a:t>- дизайн и интерьер пассажирских вагонов;</a:t>
            </a:r>
          </a:p>
          <a:p>
            <a:r>
              <a:rPr lang="ru-RU" dirty="0" smtClean="0"/>
              <a:t>- обустройство железнодорожных платформ;</a:t>
            </a:r>
          </a:p>
          <a:p>
            <a:r>
              <a:rPr lang="ru-RU" dirty="0" smtClean="0"/>
              <a:t>- системы сигнализации (семафоры, знаки и </a:t>
            </a:r>
            <a:r>
              <a:rPr lang="ru-RU" dirty="0" err="1" smtClean="0"/>
              <a:t>т.д</a:t>
            </a:r>
            <a:r>
              <a:rPr lang="ru-RU" dirty="0" smtClean="0"/>
              <a:t>);</a:t>
            </a:r>
          </a:p>
          <a:p>
            <a:endParaRPr lang="ru-RU" dirty="0" smtClean="0"/>
          </a:p>
          <a:p>
            <a:r>
              <a:rPr lang="ru-RU" dirty="0"/>
              <a:t>Широкое применение находят композиты и в новых вагонах метро. Из композитов производят </a:t>
            </a:r>
            <a:r>
              <a:rPr lang="ru-RU" dirty="0" err="1"/>
              <a:t>внутренную</a:t>
            </a:r>
            <a:r>
              <a:rPr lang="ru-RU" dirty="0"/>
              <a:t> отделку вагонов, каркасы сидений – интерьер, головную часть кабины (маска) – экстерьер. Для изготовления конструкций из ПКМ, элементов интерьера и экстерьера подвижного состава железнодорожного транспорта в основном применяется технология контактного формования. Контактное формование изделий в открытых формах осуществляют двумя методами: ручной укладкой и напылением. Необходимо отметить, что к композиционным материалам, применяемым в транспортном машиностроении, предъявляют высокие требования к характеристикам пожаробезопасности: горючести, дымообразующей способности, тепловыделению при горении, токсичности. Поэтому, в качестве основы для связующего используются </a:t>
            </a:r>
            <a:r>
              <a:rPr lang="ru-RU" dirty="0" err="1"/>
              <a:t>пожаростойкие</a:t>
            </a:r>
            <a:r>
              <a:rPr lang="ru-RU" dirty="0"/>
              <a:t> полиэфирные смолы</a:t>
            </a:r>
            <a:r>
              <a:rPr lang="ru-RU" dirty="0" smtClean="0"/>
              <a:t>, </a:t>
            </a:r>
            <a:r>
              <a:rPr lang="ru-RU" dirty="0"/>
              <a:t>прошедшие сертификацию по требованиям пожаробезопасности в метро и на железнодорожном транспорте в России и предназначенные для ручного формования, напыления и холодного прессования стеклопластиков.</a:t>
            </a:r>
            <a:endParaRPr lang="ru-RU" dirty="0" smtClean="0"/>
          </a:p>
          <a:p>
            <a:r>
              <a:rPr lang="ru-RU" dirty="0"/>
              <a:t>Главными причинами того, что традиционные материалы следует активно заменять композиционными, являются: высокая коррозионная стойкость, повышенная прочность, малая плотность и изолирующие свойства, хорошее </a:t>
            </a:r>
            <a:r>
              <a:rPr lang="ru-RU" dirty="0" err="1"/>
              <a:t>шумопоглощение</a:t>
            </a:r>
            <a:r>
              <a:rPr lang="ru-RU" dirty="0"/>
              <a:t>. Кроме того, изделия из композитов более надежны и долговечны при работе, чем их аналоги из различных видов металлов, главным образом ввиду отсутствия у изделий из композитов сварных швов (врезок, переходов), концентраторов напряжений и зон пониженной химической </a:t>
            </a:r>
            <a:r>
              <a:rPr lang="ru-RU" dirty="0" smtClean="0"/>
              <a:t>стойкости.</a:t>
            </a:r>
            <a:endParaRPr lang="ru-RU" dirty="0"/>
          </a:p>
        </p:txBody>
      </p:sp>
      <p:sp>
        <p:nvSpPr>
          <p:cNvPr id="4" name="Заголовок 1"/>
          <p:cNvSpPr>
            <a:spLocks noGrp="1"/>
          </p:cNvSpPr>
          <p:nvPr>
            <p:ph type="title"/>
          </p:nvPr>
        </p:nvSpPr>
        <p:spPr>
          <a:xfrm>
            <a:off x="494454" y="287383"/>
            <a:ext cx="8518917" cy="365760"/>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54" y="818608"/>
            <a:ext cx="3518261" cy="2638696"/>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029" y="3457303"/>
            <a:ext cx="3508137" cy="2159725"/>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715" y="818608"/>
            <a:ext cx="3251814" cy="2638696"/>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454" y="3457304"/>
            <a:ext cx="3287575" cy="2464525"/>
          </a:xfrm>
          <a:prstGeom prst="rect">
            <a:avLst/>
          </a:prstGeom>
        </p:spPr>
      </p:pic>
    </p:spTree>
    <p:extLst>
      <p:ext uri="{BB962C8B-B14F-4D97-AF65-F5344CB8AC3E}">
        <p14:creationId xmlns:p14="http://schemas.microsoft.com/office/powerpoint/2010/main" val="3383280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611291" y="287382"/>
            <a:ext cx="4432036" cy="6477945"/>
          </a:xfrm>
        </p:spPr>
        <p:txBody>
          <a:bodyPr>
            <a:normAutofit fontScale="32500" lnSpcReduction="20000"/>
          </a:bodyPr>
          <a:lstStyle/>
          <a:p>
            <a:r>
              <a:rPr lang="ru-RU" sz="3700" b="1" dirty="0" smtClean="0">
                <a:solidFill>
                  <a:schemeClr val="accent6">
                    <a:lumMod val="75000"/>
                  </a:schemeClr>
                </a:solidFill>
              </a:rPr>
              <a:t>10. Дороги из пластика </a:t>
            </a:r>
          </a:p>
          <a:p>
            <a:r>
              <a:rPr lang="ru-RU" sz="3700" dirty="0" smtClean="0"/>
              <a:t>Дешёвые </a:t>
            </a:r>
            <a:r>
              <a:rPr lang="ru-RU" sz="3700" dirty="0"/>
              <a:t>дороги отличного качества. Эти дороги будут производиться из вторсырья</a:t>
            </a:r>
            <a:r>
              <a:rPr lang="ru-RU" sz="3700" dirty="0" smtClean="0"/>
              <a:t>.</a:t>
            </a:r>
          </a:p>
          <a:p>
            <a:r>
              <a:rPr lang="ru-RU" sz="3700" dirty="0"/>
              <a:t>Дороги всего мира делают из асфальтобетона, себестоимость которого велика. Асфальтобетон дорого обходится государствам, но с его помощью получают прочное покрытие, которое может служить достаточно длительное время. Но уже скоро все может поменять кардинально - дороги станут делать из пластика. </a:t>
            </a:r>
          </a:p>
          <a:p>
            <a:r>
              <a:rPr lang="ru-RU" sz="3700" dirty="0" smtClean="0"/>
              <a:t>Технология </a:t>
            </a:r>
            <a:r>
              <a:rPr lang="ru-RU" sz="3700" dirty="0"/>
              <a:t>разрабатывается в Голландии компанией </a:t>
            </a:r>
            <a:r>
              <a:rPr lang="ru-RU" sz="3700" dirty="0" err="1"/>
              <a:t>VolkerWessels</a:t>
            </a:r>
            <a:r>
              <a:rPr lang="ru-RU" sz="3700" dirty="0"/>
              <a:t>. Компания предлагает производить покрытие для дорог из переработанного пластика. Сырье предполагается доставать из океанов, где мусор уже превращается в искусственные острова. Разработчики говорят, что дороги будут состоять из отдельных </a:t>
            </a:r>
            <a:r>
              <a:rPr lang="ru-RU" sz="3700" dirty="0" err="1"/>
              <a:t>блоков,а</a:t>
            </a:r>
            <a:r>
              <a:rPr lang="ru-RU" sz="3700" dirty="0"/>
              <a:t> специальные заводы будут осуществлять их сборку. Эта технология гарантирует практически идеальное покрытие, и при необходимости блок можно будет с легкостью заменить на новый. </a:t>
            </a:r>
          </a:p>
          <a:p>
            <a:r>
              <a:rPr lang="ru-RU" sz="3700" dirty="0"/>
              <a:t> </a:t>
            </a:r>
            <a:r>
              <a:rPr lang="ru-RU" sz="3700" dirty="0" smtClean="0"/>
              <a:t>Сами </a:t>
            </a:r>
            <a:r>
              <a:rPr lang="ru-RU" sz="3700" dirty="0"/>
              <a:t>блоки будут пустотелыми - внутри разместят трубопроводы, кабели и прочие коммуникации. Компания </a:t>
            </a:r>
            <a:r>
              <a:rPr lang="ru-RU" sz="3700" dirty="0" err="1"/>
              <a:t>VolkerWessels</a:t>
            </a:r>
            <a:r>
              <a:rPr lang="ru-RU" sz="3700" dirty="0"/>
              <a:t> обещает, что такая дорога будет рассчитана на скачки температуры от -40 до +80 градусов Цельсия. И хоть разработчики только в начале пути, уже известно место испытания такой трассы. Это Роттердам, всегда готовый на экологические проекты</a:t>
            </a:r>
            <a:r>
              <a:rPr lang="ru-RU" sz="3700" dirty="0" smtClean="0"/>
              <a:t>.</a:t>
            </a:r>
          </a:p>
          <a:p>
            <a:r>
              <a:rPr lang="ru-RU" sz="3400" b="1" dirty="0"/>
              <a:t>Специалисты компании также отмечают преимущества использования пластика вместо асфальта. Применяемые в дороге нового типа полимеры спокойно выдерживают большой перепад температур и не деформируется даже под значительными нагрузками. Срок эксплуатации пластиковой дороги выше чем у обычных </a:t>
            </a:r>
            <a:r>
              <a:rPr lang="ru-RU" sz="3400" b="1" dirty="0" smtClean="0"/>
              <a:t>дорог в </a:t>
            </a:r>
            <a:r>
              <a:rPr lang="ru-RU" sz="3400" b="1" dirty="0"/>
              <a:t>три раза, которые необходимо обновлять или вообще перестраивать каждые 12 лет.</a:t>
            </a:r>
            <a:endParaRPr lang="ru-RU" sz="3400" b="1" dirty="0" smtClean="0"/>
          </a:p>
          <a:p>
            <a:endParaRPr lang="ru-RU" sz="3400" dirty="0"/>
          </a:p>
        </p:txBody>
      </p:sp>
      <p:sp>
        <p:nvSpPr>
          <p:cNvPr id="4" name="Заголовок 1"/>
          <p:cNvSpPr>
            <a:spLocks noGrp="1"/>
          </p:cNvSpPr>
          <p:nvPr>
            <p:ph type="title"/>
          </p:nvPr>
        </p:nvSpPr>
        <p:spPr>
          <a:xfrm>
            <a:off x="529289" y="287383"/>
            <a:ext cx="6960083" cy="31350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90" y="859248"/>
            <a:ext cx="6829454" cy="3782421"/>
          </a:xfrm>
          <a:prstGeom prst="rect">
            <a:avLst/>
          </a:prstGeom>
        </p:spPr>
      </p:pic>
      <p:sp>
        <p:nvSpPr>
          <p:cNvPr id="6" name="TextBox 5"/>
          <p:cNvSpPr txBox="1"/>
          <p:nvPr/>
        </p:nvSpPr>
        <p:spPr>
          <a:xfrm>
            <a:off x="276743" y="4641669"/>
            <a:ext cx="7569680" cy="2123658"/>
          </a:xfrm>
          <a:prstGeom prst="rect">
            <a:avLst/>
          </a:prstGeom>
          <a:noFill/>
        </p:spPr>
        <p:txBody>
          <a:bodyPr wrap="square" rtlCol="0">
            <a:spAutoFit/>
          </a:bodyPr>
          <a:lstStyle/>
          <a:p>
            <a:r>
              <a:rPr lang="ru-RU" sz="1200" dirty="0"/>
              <a:t>Более того, в перспективе разработчики хотят сделать свои пластиковые дороги «умными». Для этого под дорожным полотном планируется разместить электронные датчики, которые будут собирать сведения об автомобильном трафике. Проблему дождевой воды инженеры решают при помощи специальных стоков, а само полотно можно будет подогревать, что поможет избавиться от оледенения проезжей части в холодные периоды. При этом тратить дополнительное электричество для нагрева нет нужды, поскольку дорожное покрытие будет получать необходимую энергию от проезжающих по нему автомобилей. Среди других положительных особенностей дороги нового типа можно отметить ее модульность. Для постройки дороги теперь не нужно укладывать различные материалы слоями, достаточно уложить готовые блоки в заданном порядке. Срок монтажа дороги в этом случае сокращается в несколько раз – достаточно подготовить качественную основу и быстро уложить на нее отдельные модули. </a:t>
            </a:r>
          </a:p>
        </p:txBody>
      </p:sp>
    </p:spTree>
    <p:extLst>
      <p:ext uri="{BB962C8B-B14F-4D97-AF65-F5344CB8AC3E}">
        <p14:creationId xmlns:p14="http://schemas.microsoft.com/office/powerpoint/2010/main" val="2254360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076648" y="889136"/>
            <a:ext cx="5740883" cy="5581332"/>
          </a:xfrm>
        </p:spPr>
        <p:txBody>
          <a:bodyPr>
            <a:normAutofit fontScale="25000" lnSpcReduction="20000"/>
          </a:bodyPr>
          <a:lstStyle/>
          <a:p>
            <a:pPr marL="0" indent="0">
              <a:buNone/>
            </a:pPr>
            <a:r>
              <a:rPr lang="ru-RU" sz="4800" dirty="0" smtClean="0">
                <a:latin typeface="Calibri" panose="020F0502020204030204" pitchFamily="34" charset="0"/>
                <a:cs typeface="Calibri" panose="020F0502020204030204" pitchFamily="34" charset="0"/>
              </a:rPr>
              <a:t>         </a:t>
            </a:r>
            <a:r>
              <a:rPr lang="ru-RU" sz="4800" b="1" dirty="0" smtClean="0">
                <a:solidFill>
                  <a:schemeClr val="accent6"/>
                </a:solidFill>
                <a:latin typeface="Calibri" panose="020F0502020204030204" pitchFamily="34" charset="0"/>
                <a:cs typeface="Calibri" panose="020F0502020204030204" pitchFamily="34" charset="0"/>
              </a:rPr>
              <a:t>11. Композитные шпалы.</a:t>
            </a:r>
          </a:p>
          <a:p>
            <a:r>
              <a:rPr lang="ru-RU" sz="4800" dirty="0" smtClean="0">
                <a:latin typeface="Calibri" panose="020F0502020204030204" pitchFamily="34" charset="0"/>
                <a:cs typeface="Calibri" panose="020F0502020204030204" pitchFamily="34" charset="0"/>
              </a:rPr>
              <a:t>Отдельно </a:t>
            </a:r>
            <a:r>
              <a:rPr lang="ru-RU" sz="4800" dirty="0">
                <a:latin typeface="Calibri" panose="020F0502020204030204" pitchFamily="34" charset="0"/>
                <a:cs typeface="Calibri" panose="020F0502020204030204" pitchFamily="34" charset="0"/>
              </a:rPr>
              <a:t>хотелось бы сказать </a:t>
            </a:r>
            <a:r>
              <a:rPr lang="ru-RU" sz="4800" dirty="0" smtClean="0">
                <a:latin typeface="Calibri" panose="020F0502020204030204" pitchFamily="34" charset="0"/>
                <a:cs typeface="Calibri" panose="020F0502020204030204" pitchFamily="34" charset="0"/>
              </a:rPr>
              <a:t>об очень </a:t>
            </a:r>
            <a:r>
              <a:rPr lang="ru-RU" sz="4800" dirty="0">
                <a:latin typeface="Calibri" panose="020F0502020204030204" pitchFamily="34" charset="0"/>
                <a:cs typeface="Calibri" panose="020F0502020204030204" pitchFamily="34" charset="0"/>
              </a:rPr>
              <a:t>перспективных разработках </a:t>
            </a:r>
            <a:r>
              <a:rPr lang="ru-RU" sz="4800" dirty="0" smtClean="0">
                <a:latin typeface="Calibri" panose="020F0502020204030204" pitchFamily="34" charset="0"/>
                <a:cs typeface="Calibri" panose="020F0502020204030204" pitchFamily="34" charset="0"/>
              </a:rPr>
              <a:t>в области </a:t>
            </a:r>
            <a:r>
              <a:rPr lang="ru-RU" sz="4800" dirty="0">
                <a:latin typeface="Calibri" panose="020F0502020204030204" pitchFamily="34" charset="0"/>
                <a:cs typeface="Calibri" panose="020F0502020204030204" pitchFamily="34" charset="0"/>
              </a:rPr>
              <a:t>замены традиционных </a:t>
            </a:r>
            <a:r>
              <a:rPr lang="ru-RU" sz="4800" dirty="0" smtClean="0">
                <a:latin typeface="Calibri" panose="020F0502020204030204" pitchFamily="34" charset="0"/>
                <a:cs typeface="Calibri" panose="020F0502020204030204" pitchFamily="34" charset="0"/>
              </a:rPr>
              <a:t>деревянных</a:t>
            </a:r>
            <a:r>
              <a:rPr lang="ru-RU" sz="4800" dirty="0">
                <a:latin typeface="Calibri" panose="020F0502020204030204" pitchFamily="34" charset="0"/>
                <a:cs typeface="Calibri" panose="020F0502020204030204" pitchFamily="34" charset="0"/>
              </a:rPr>
              <a:t>, пропитанных </a:t>
            </a:r>
            <a:r>
              <a:rPr lang="ru-RU" sz="4800" dirty="0" smtClean="0">
                <a:latin typeface="Calibri" panose="020F0502020204030204" pitchFamily="34" charset="0"/>
                <a:cs typeface="Calibri" panose="020F0502020204030204" pitchFamily="34" charset="0"/>
              </a:rPr>
              <a:t>креозотом шпал </a:t>
            </a:r>
            <a:r>
              <a:rPr lang="ru-RU" sz="4800" dirty="0">
                <a:latin typeface="Calibri" panose="020F0502020204030204" pitchFamily="34" charset="0"/>
                <a:cs typeface="Calibri" panose="020F0502020204030204" pitchFamily="34" charset="0"/>
              </a:rPr>
              <a:t>на изготовленные из </a:t>
            </a:r>
            <a:r>
              <a:rPr lang="ru-RU" sz="4800" dirty="0" smtClean="0">
                <a:latin typeface="Calibri" panose="020F0502020204030204" pitchFamily="34" charset="0"/>
                <a:cs typeface="Calibri" panose="020F0502020204030204" pitchFamily="34" charset="0"/>
              </a:rPr>
              <a:t>композитных </a:t>
            </a:r>
            <a:r>
              <a:rPr lang="ru-RU" sz="4800" dirty="0">
                <a:latin typeface="Calibri" panose="020F0502020204030204" pitchFamily="34" charset="0"/>
                <a:cs typeface="Calibri" panose="020F0502020204030204" pitchFamily="34" charset="0"/>
              </a:rPr>
              <a:t>полимерных материалов, </a:t>
            </a:r>
            <a:r>
              <a:rPr lang="ru-RU" sz="4800" dirty="0" smtClean="0">
                <a:latin typeface="Calibri" panose="020F0502020204030204" pitchFamily="34" charset="0"/>
                <a:cs typeface="Calibri" panose="020F0502020204030204" pitchFamily="34" charset="0"/>
              </a:rPr>
              <a:t>содержащих </a:t>
            </a:r>
            <a:r>
              <a:rPr lang="ru-RU" sz="4800" dirty="0">
                <a:latin typeface="Calibri" panose="020F0502020204030204" pitchFamily="34" charset="0"/>
                <a:cs typeface="Calibri" panose="020F0502020204030204" pitchFamily="34" charset="0"/>
              </a:rPr>
              <a:t>до 50 процентов </a:t>
            </a:r>
            <a:r>
              <a:rPr lang="ru-RU" sz="4800" dirty="0" smtClean="0">
                <a:latin typeface="Calibri" panose="020F0502020204030204" pitchFamily="34" charset="0"/>
                <a:cs typeface="Calibri" panose="020F0502020204030204" pitchFamily="34" charset="0"/>
              </a:rPr>
              <a:t>вторичного ПЭНД</a:t>
            </a:r>
            <a:r>
              <a:rPr lang="ru-RU" sz="4800" dirty="0">
                <a:latin typeface="Calibri" panose="020F0502020204030204" pitchFamily="34" charset="0"/>
                <a:cs typeface="Calibri" panose="020F0502020204030204" pitchFamily="34" charset="0"/>
              </a:rPr>
              <a:t>. </a:t>
            </a:r>
            <a:r>
              <a:rPr lang="ru-RU" sz="4800" dirty="0" smtClean="0">
                <a:latin typeface="Calibri" panose="020F0502020204030204" pitchFamily="34" charset="0"/>
                <a:cs typeface="Calibri" panose="020F0502020204030204" pitchFamily="34" charset="0"/>
              </a:rPr>
              <a:t>Большой интерес </a:t>
            </a:r>
            <a:r>
              <a:rPr lang="ru-RU" sz="4800" dirty="0">
                <a:latin typeface="Calibri" panose="020F0502020204030204" pitchFamily="34" charset="0"/>
                <a:cs typeface="Calibri" panose="020F0502020204030204" pitchFamily="34" charset="0"/>
              </a:rPr>
              <a:t>к пластмассовым шпалам </a:t>
            </a:r>
            <a:r>
              <a:rPr lang="ru-RU" sz="4800" dirty="0" smtClean="0">
                <a:latin typeface="Calibri" panose="020F0502020204030204" pitchFamily="34" charset="0"/>
                <a:cs typeface="Calibri" panose="020F0502020204030204" pitchFamily="34" charset="0"/>
              </a:rPr>
              <a:t>проявляют железнодорожные </a:t>
            </a:r>
            <a:r>
              <a:rPr lang="ru-RU" sz="4800" dirty="0">
                <a:latin typeface="Calibri" panose="020F0502020204030204" pitchFamily="34" charset="0"/>
                <a:cs typeface="Calibri" panose="020F0502020204030204" pitchFamily="34" charset="0"/>
              </a:rPr>
              <a:t>компании </a:t>
            </a:r>
            <a:r>
              <a:rPr lang="ru-RU" sz="4800" dirty="0" smtClean="0">
                <a:latin typeface="Calibri" panose="020F0502020204030204" pitchFamily="34" charset="0"/>
                <a:cs typeface="Calibri" panose="020F0502020204030204" pitchFamily="34" charset="0"/>
              </a:rPr>
              <a:t>зарубежных стран </a:t>
            </a:r>
            <a:r>
              <a:rPr lang="ru-RU" sz="4800" dirty="0">
                <a:latin typeface="Calibri" panose="020F0502020204030204" pitchFamily="34" charset="0"/>
                <a:cs typeface="Calibri" panose="020F0502020204030204" pitchFamily="34" charset="0"/>
              </a:rPr>
              <a:t>с тропическим климатом, таких </a:t>
            </a:r>
            <a:r>
              <a:rPr lang="ru-RU" sz="4800" dirty="0" smtClean="0">
                <a:latin typeface="Calibri" panose="020F0502020204030204" pitchFamily="34" charset="0"/>
                <a:cs typeface="Calibri" panose="020F0502020204030204" pitchFamily="34" charset="0"/>
              </a:rPr>
              <a:t>как Индия</a:t>
            </a:r>
            <a:r>
              <a:rPr lang="ru-RU" sz="4800" dirty="0">
                <a:latin typeface="Calibri" panose="020F0502020204030204" pitchFamily="34" charset="0"/>
                <a:cs typeface="Calibri" panose="020F0502020204030204" pitchFamily="34" charset="0"/>
              </a:rPr>
              <a:t>, Таиланд и Филиппины. В </a:t>
            </a:r>
            <a:r>
              <a:rPr lang="ru-RU" sz="4800" dirty="0" smtClean="0">
                <a:latin typeface="Calibri" panose="020F0502020204030204" pitchFamily="34" charset="0"/>
                <a:cs typeface="Calibri" panose="020F0502020204030204" pitchFamily="34" charset="0"/>
              </a:rPr>
              <a:t>Японии уже </a:t>
            </a:r>
            <a:r>
              <a:rPr lang="ru-RU" sz="4800" dirty="0">
                <a:latin typeface="Calibri" panose="020F0502020204030204" pitchFamily="34" charset="0"/>
                <a:cs typeface="Calibri" panose="020F0502020204030204" pitchFamily="34" charset="0"/>
              </a:rPr>
              <a:t>используют композитные шпалы из </a:t>
            </a:r>
            <a:r>
              <a:rPr lang="ru-RU" sz="4800" dirty="0" err="1" smtClean="0">
                <a:latin typeface="Calibri" panose="020F0502020204030204" pitchFamily="34" charset="0"/>
                <a:cs typeface="Calibri" panose="020F0502020204030204" pitchFamily="34" charset="0"/>
              </a:rPr>
              <a:t>пенополиуретана</a:t>
            </a:r>
            <a:r>
              <a:rPr lang="ru-RU" sz="4800" dirty="0" smtClean="0">
                <a:latin typeface="Calibri" panose="020F0502020204030204" pitchFamily="34" charset="0"/>
                <a:cs typeface="Calibri" panose="020F0502020204030204" pitchFamily="34" charset="0"/>
              </a:rPr>
              <a:t> </a:t>
            </a:r>
            <a:r>
              <a:rPr lang="ru-RU" sz="4800" dirty="0">
                <a:latin typeface="Calibri" panose="020F0502020204030204" pitchFamily="34" charset="0"/>
                <a:cs typeface="Calibri" panose="020F0502020204030204" pitchFamily="34" charset="0"/>
              </a:rPr>
              <a:t>со стекловолокном — </a:t>
            </a:r>
            <a:r>
              <a:rPr lang="ru-RU" sz="4800" dirty="0" smtClean="0">
                <a:latin typeface="Calibri" panose="020F0502020204030204" pitchFamily="34" charset="0"/>
                <a:cs typeface="Calibri" panose="020F0502020204030204" pitchFamily="34" charset="0"/>
              </a:rPr>
              <a:t>такой состав </a:t>
            </a:r>
            <a:r>
              <a:rPr lang="ru-RU" sz="4800" dirty="0">
                <a:latin typeface="Calibri" panose="020F0502020204030204" pitchFamily="34" charset="0"/>
                <a:cs typeface="Calibri" panose="020F0502020204030204" pitchFamily="34" charset="0"/>
              </a:rPr>
              <a:t>уменьшает шум во время движения поездов. Кроме всего прочего, избавление от </a:t>
            </a:r>
            <a:r>
              <a:rPr lang="ru-RU" sz="4800" dirty="0" smtClean="0">
                <a:latin typeface="Calibri" panose="020F0502020204030204" pitchFamily="34" charset="0"/>
                <a:cs typeface="Calibri" panose="020F0502020204030204" pitchFamily="34" charset="0"/>
              </a:rPr>
              <a:t>деревянных </a:t>
            </a:r>
            <a:r>
              <a:rPr lang="ru-RU" sz="4800" dirty="0">
                <a:latin typeface="Calibri" panose="020F0502020204030204" pitchFamily="34" charset="0"/>
                <a:cs typeface="Calibri" panose="020F0502020204030204" pitchFamily="34" charset="0"/>
              </a:rPr>
              <a:t>и внедрение пластмассовых шпал </a:t>
            </a:r>
            <a:r>
              <a:rPr lang="ru-RU" sz="4800" dirty="0" smtClean="0">
                <a:latin typeface="Calibri" panose="020F0502020204030204" pitchFamily="34" charset="0"/>
                <a:cs typeface="Calibri" panose="020F0502020204030204" pitchFamily="34" charset="0"/>
              </a:rPr>
              <a:t>решает </a:t>
            </a:r>
            <a:r>
              <a:rPr lang="ru-RU" sz="4800" dirty="0">
                <a:latin typeface="Calibri" panose="020F0502020204030204" pitchFamily="34" charset="0"/>
                <a:cs typeface="Calibri" panose="020F0502020204030204" pitchFamily="34" charset="0"/>
              </a:rPr>
              <a:t>проблемы как сохранения </a:t>
            </a:r>
            <a:r>
              <a:rPr lang="ru-RU" sz="4800" dirty="0" smtClean="0">
                <a:latin typeface="Calibri" panose="020F0502020204030204" pitchFamily="34" charset="0"/>
                <a:cs typeface="Calibri" panose="020F0502020204030204" pitchFamily="34" charset="0"/>
              </a:rPr>
              <a:t>окружающей среды</a:t>
            </a:r>
            <a:r>
              <a:rPr lang="ru-RU" sz="4800" dirty="0">
                <a:latin typeface="Calibri" panose="020F0502020204030204" pitchFamily="34" charset="0"/>
                <a:cs typeface="Calibri" panose="020F0502020204030204" pitchFamily="34" charset="0"/>
              </a:rPr>
              <a:t>, так и использования отходов </a:t>
            </a:r>
            <a:r>
              <a:rPr lang="ru-RU" sz="4800" dirty="0" smtClean="0">
                <a:latin typeface="Calibri" panose="020F0502020204030204" pitchFamily="34" charset="0"/>
                <a:cs typeface="Calibri" panose="020F0502020204030204" pitchFamily="34" charset="0"/>
              </a:rPr>
              <a:t>пластиков</a:t>
            </a:r>
            <a:r>
              <a:rPr lang="ru-RU" sz="4800" dirty="0">
                <a:latin typeface="Calibri" panose="020F0502020204030204" pitchFamily="34" charset="0"/>
                <a:cs typeface="Calibri" panose="020F0502020204030204" pitchFamily="34" charset="0"/>
              </a:rPr>
              <a:t>. Пластиковые шпалы по сравнению </a:t>
            </a:r>
            <a:r>
              <a:rPr lang="ru-RU" sz="4800" dirty="0" smtClean="0">
                <a:latin typeface="Calibri" panose="020F0502020204030204" pitchFamily="34" charset="0"/>
                <a:cs typeface="Calibri" panose="020F0502020204030204" pitchFamily="34" charset="0"/>
              </a:rPr>
              <a:t>с деревянными </a:t>
            </a:r>
            <a:r>
              <a:rPr lang="ru-RU" sz="4800" dirty="0">
                <a:latin typeface="Calibri" panose="020F0502020204030204" pitchFamily="34" charset="0"/>
                <a:cs typeface="Calibri" panose="020F0502020204030204" pitchFamily="34" charset="0"/>
              </a:rPr>
              <a:t>имеют лучшие </a:t>
            </a:r>
            <a:r>
              <a:rPr lang="ru-RU" sz="4800" dirty="0" smtClean="0">
                <a:latin typeface="Calibri" panose="020F0502020204030204" pitchFamily="34" charset="0"/>
                <a:cs typeface="Calibri" panose="020F0502020204030204" pitchFamily="34" charset="0"/>
              </a:rPr>
              <a:t>механические свойства</a:t>
            </a:r>
            <a:r>
              <a:rPr lang="ru-RU" sz="4800" dirty="0">
                <a:latin typeface="Calibri" panose="020F0502020204030204" pitchFamily="34" charset="0"/>
                <a:cs typeface="Calibri" panose="020F0502020204030204" pitchFamily="34" charset="0"/>
              </a:rPr>
              <a:t>, они приносят значительный </a:t>
            </a:r>
            <a:r>
              <a:rPr lang="ru-RU" sz="4800" dirty="0" smtClean="0">
                <a:latin typeface="Calibri" panose="020F0502020204030204" pitchFamily="34" charset="0"/>
                <a:cs typeface="Calibri" panose="020F0502020204030204" pitchFamily="34" charset="0"/>
              </a:rPr>
              <a:t>экономический </a:t>
            </a:r>
            <a:r>
              <a:rPr lang="ru-RU" sz="4800" dirty="0">
                <a:latin typeface="Calibri" panose="020F0502020204030204" pitchFamily="34" charset="0"/>
                <a:cs typeface="Calibri" panose="020F0502020204030204" pitchFamily="34" charset="0"/>
              </a:rPr>
              <a:t>эффект. Использование пластмассовых шпал </a:t>
            </a:r>
            <a:r>
              <a:rPr lang="ru-RU" sz="4800" dirty="0" smtClean="0">
                <a:latin typeface="Calibri" panose="020F0502020204030204" pitchFamily="34" charset="0"/>
                <a:cs typeface="Calibri" panose="020F0502020204030204" pitchFamily="34" charset="0"/>
              </a:rPr>
              <a:t>в России </a:t>
            </a:r>
            <a:r>
              <a:rPr lang="ru-RU" sz="4800" dirty="0">
                <a:latin typeface="Calibri" panose="020F0502020204030204" pitchFamily="34" charset="0"/>
                <a:cs typeface="Calibri" panose="020F0502020204030204" pitchFamily="34" charset="0"/>
              </a:rPr>
              <a:t>осложняется тем, что материал </a:t>
            </a:r>
            <a:r>
              <a:rPr lang="ru-RU" sz="4800" dirty="0" smtClean="0">
                <a:latin typeface="Calibri" panose="020F0502020204030204" pitchFamily="34" charset="0"/>
                <a:cs typeface="Calibri" panose="020F0502020204030204" pitchFamily="34" charset="0"/>
              </a:rPr>
              <a:t>для этих </a:t>
            </a:r>
            <a:r>
              <a:rPr lang="ru-RU" sz="4800" dirty="0">
                <a:latin typeface="Calibri" panose="020F0502020204030204" pitchFamily="34" charset="0"/>
                <a:cs typeface="Calibri" panose="020F0502020204030204" pitchFamily="34" charset="0"/>
              </a:rPr>
              <a:t>изделий должен выдерживать </a:t>
            </a:r>
            <a:r>
              <a:rPr lang="ru-RU" sz="4800" dirty="0" smtClean="0">
                <a:latin typeface="Calibri" panose="020F0502020204030204" pitchFamily="34" charset="0"/>
                <a:cs typeface="Calibri" panose="020F0502020204030204" pitchFamily="34" charset="0"/>
              </a:rPr>
              <a:t>температуру </a:t>
            </a:r>
            <a:r>
              <a:rPr lang="ru-RU" sz="4800" dirty="0">
                <a:latin typeface="Calibri" panose="020F0502020204030204" pitchFamily="34" charset="0"/>
                <a:cs typeface="Calibri" panose="020F0502020204030204" pitchFamily="34" charset="0"/>
              </a:rPr>
              <a:t>воздуха от +50 до –70°С, в </a:t>
            </a:r>
            <a:r>
              <a:rPr lang="ru-RU" sz="4800" dirty="0" smtClean="0">
                <a:latin typeface="Calibri" panose="020F0502020204030204" pitchFamily="34" charset="0"/>
                <a:cs typeface="Calibri" panose="020F0502020204030204" pitchFamily="34" charset="0"/>
              </a:rPr>
              <a:t>противном случае </a:t>
            </a:r>
            <a:r>
              <a:rPr lang="ru-RU" sz="4800" dirty="0">
                <a:latin typeface="Calibri" panose="020F0502020204030204" pitchFamily="34" charset="0"/>
                <a:cs typeface="Calibri" panose="020F0502020204030204" pitchFamily="34" charset="0"/>
              </a:rPr>
              <a:t>для отечественных </a:t>
            </a:r>
            <a:r>
              <a:rPr lang="ru-RU" sz="4800" dirty="0" smtClean="0">
                <a:latin typeface="Calibri" panose="020F0502020204030204" pitchFamily="34" charset="0"/>
                <a:cs typeface="Calibri" panose="020F0502020204030204" pitchFamily="34" charset="0"/>
              </a:rPr>
              <a:t>климатических условий </a:t>
            </a:r>
            <a:r>
              <a:rPr lang="ru-RU" sz="4800" dirty="0">
                <a:latin typeface="Calibri" panose="020F0502020204030204" pitchFamily="34" charset="0"/>
                <a:cs typeface="Calibri" panose="020F0502020204030204" pitchFamily="34" charset="0"/>
              </a:rPr>
              <a:t>он не подойдет</a:t>
            </a:r>
            <a:r>
              <a:rPr lang="ru-RU" sz="4800" dirty="0" smtClean="0">
                <a:latin typeface="Calibri" panose="020F0502020204030204" pitchFamily="34" charset="0"/>
                <a:cs typeface="Calibri" panose="020F0502020204030204" pitchFamily="34" charset="0"/>
              </a:rPr>
              <a:t>. Но в России существуют зоны умеренного климата, где этот материал вполне подойдет.</a:t>
            </a:r>
          </a:p>
          <a:p>
            <a:r>
              <a:rPr lang="ru-RU" sz="4800" dirty="0" smtClean="0">
                <a:latin typeface="Calibri" panose="020F0502020204030204" pitchFamily="34" charset="0"/>
                <a:cs typeface="Calibri" panose="020F0502020204030204" pitchFamily="34" charset="0"/>
              </a:rPr>
              <a:t>В России с </a:t>
            </a:r>
            <a:r>
              <a:rPr lang="ru-RU" sz="4800" dirty="0">
                <a:latin typeface="Calibri" panose="020F0502020204030204" pitchFamily="34" charset="0"/>
                <a:cs typeface="Calibri" panose="020F0502020204030204" pitchFamily="34" charset="0"/>
              </a:rPr>
              <a:t>2013 года </a:t>
            </a:r>
            <a:r>
              <a:rPr lang="ru-RU" sz="4800" dirty="0" smtClean="0">
                <a:latin typeface="Calibri" panose="020F0502020204030204" pitchFamily="34" charset="0"/>
                <a:cs typeface="Calibri" panose="020F0502020204030204" pitchFamily="34" charset="0"/>
              </a:rPr>
              <a:t>был </a:t>
            </a:r>
            <a:r>
              <a:rPr lang="ru-RU" sz="4800" dirty="0">
                <a:latin typeface="Calibri" panose="020F0502020204030204" pitchFamily="34" charset="0"/>
                <a:cs typeface="Calibri" panose="020F0502020204030204" pitchFamily="34" charset="0"/>
              </a:rPr>
              <a:t>налажен выпуск композитных шпал </a:t>
            </a:r>
            <a:r>
              <a:rPr lang="ru-RU" sz="4800" dirty="0" smtClean="0">
                <a:latin typeface="Calibri" panose="020F0502020204030204" pitchFamily="34" charset="0"/>
                <a:cs typeface="Calibri" panose="020F0502020204030204" pitchFamily="34" charset="0"/>
              </a:rPr>
              <a:t>(изготовленных </a:t>
            </a:r>
            <a:r>
              <a:rPr lang="ru-RU" sz="4800" dirty="0">
                <a:latin typeface="Calibri" panose="020F0502020204030204" pitchFamily="34" charset="0"/>
                <a:cs typeface="Calibri" panose="020F0502020204030204" pitchFamily="34" charset="0"/>
              </a:rPr>
              <a:t>из переработанного пластика (пластиковые бутылки и пр.).</a:t>
            </a:r>
            <a:r>
              <a:rPr lang="ru-RU" sz="4800" dirty="0" smtClean="0">
                <a:latin typeface="Calibri" panose="020F0502020204030204" pitchFamily="34" charset="0"/>
                <a:cs typeface="Calibri" panose="020F0502020204030204" pitchFamily="34" charset="0"/>
              </a:rPr>
              <a:t>по </a:t>
            </a:r>
            <a:r>
              <a:rPr lang="ru-RU" sz="4800" dirty="0">
                <a:latin typeface="Calibri" panose="020F0502020204030204" pitchFamily="34" charset="0"/>
                <a:cs typeface="Calibri" panose="020F0502020204030204" pitchFamily="34" charset="0"/>
              </a:rPr>
              <a:t>техническим условиям, согласованным со Всероссийским научно-исследовательским институтом железнодорожного транспорта (ОАО «ВНИИЖТ»).</a:t>
            </a:r>
            <a:r>
              <a:rPr lang="ru-RU" sz="5600" dirty="0">
                <a:latin typeface="Calibri" panose="020F0502020204030204" pitchFamily="34" charset="0"/>
                <a:cs typeface="Calibri" panose="020F0502020204030204" pitchFamily="34" charset="0"/>
              </a:rPr>
              <a:t> </a:t>
            </a:r>
            <a:r>
              <a:rPr lang="ru-RU" sz="4800" dirty="0">
                <a:latin typeface="Calibri" panose="020F0502020204030204" pitchFamily="34" charset="0"/>
                <a:cs typeface="Calibri" panose="020F0502020204030204" pitchFamily="34" charset="0"/>
              </a:rPr>
              <a:t>Шпалы из полимерных композиционных материалов производства компании ТВЕМА отвечают требованиям эксплуатации и ремонта пути, стрелочных переводов железных дорог, рельсовых путей промпредприятий, метро и трамвайных линий всех классов. Эти шпалы включают полимерную матрицу из переработанного полиэтилена высокой плотности. Они имеют длительные циклы жизни, подлежат ремонту, восстановлению и полной переработке при низких эксплуатационных расходах. Сохраняют свои физико-механические свойства при жестких климатических условиях  и отличаются повышенным сопротивлением ударной нагрузке и прогибу, позволяют снизить шумы и уменьшить вибрацию, вследствие чего уменьшается разрушение железнодорожного полотна, минимизируется текущее обслуживание, сокращается количество ремонтов.</a:t>
            </a:r>
            <a:r>
              <a:rPr lang="ru-RU" sz="4800" dirty="0"/>
              <a:t> </a:t>
            </a:r>
            <a:endParaRPr lang="ru-RU" sz="4800" dirty="0" smtClean="0"/>
          </a:p>
          <a:p>
            <a:endParaRPr lang="ru-RU" sz="1200" dirty="0"/>
          </a:p>
          <a:p>
            <a:endParaRPr lang="ru-RU" sz="1200" dirty="0"/>
          </a:p>
          <a:p>
            <a:endParaRPr lang="ru-RU" sz="1200" dirty="0"/>
          </a:p>
          <a:p>
            <a:endParaRPr lang="ru-RU" dirty="0"/>
          </a:p>
        </p:txBody>
      </p:sp>
      <p:sp>
        <p:nvSpPr>
          <p:cNvPr id="4" name="Заголовок 1"/>
          <p:cNvSpPr>
            <a:spLocks noGrp="1"/>
          </p:cNvSpPr>
          <p:nvPr>
            <p:ph type="title"/>
          </p:nvPr>
        </p:nvSpPr>
        <p:spPr>
          <a:xfrm>
            <a:off x="529288" y="304800"/>
            <a:ext cx="7038460" cy="444137"/>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76" y="877708"/>
            <a:ext cx="4985932" cy="2802094"/>
          </a:xfrm>
          <a:prstGeom prst="rect">
            <a:avLst/>
          </a:prstGeom>
        </p:spPr>
      </p:pic>
      <p:sp>
        <p:nvSpPr>
          <p:cNvPr id="7" name="TextBox 6"/>
          <p:cNvSpPr txBox="1"/>
          <p:nvPr/>
        </p:nvSpPr>
        <p:spPr>
          <a:xfrm>
            <a:off x="818606" y="3892732"/>
            <a:ext cx="5390606" cy="2862322"/>
          </a:xfrm>
          <a:prstGeom prst="rect">
            <a:avLst/>
          </a:prstGeom>
          <a:noFill/>
        </p:spPr>
        <p:txBody>
          <a:bodyPr wrap="square" rtlCol="0">
            <a:spAutoFit/>
          </a:bodyPr>
          <a:lstStyle/>
          <a:p>
            <a:r>
              <a:rPr lang="ru-RU" sz="1200" b="1" dirty="0"/>
              <a:t>Преимущества</a:t>
            </a:r>
            <a:endParaRPr lang="ru-RU" sz="1200" dirty="0"/>
          </a:p>
          <a:p>
            <a:r>
              <a:rPr lang="ru-RU" sz="1200" dirty="0"/>
              <a:t> - Долговечность (срок эксплуатации более 50 лет).</a:t>
            </a:r>
          </a:p>
          <a:p>
            <a:r>
              <a:rPr lang="ru-RU" sz="1200" dirty="0"/>
              <a:t> - </a:t>
            </a:r>
            <a:r>
              <a:rPr lang="ru-RU" sz="1200" dirty="0" err="1"/>
              <a:t>Экологичность</a:t>
            </a:r>
            <a:r>
              <a:rPr lang="ru-RU" sz="1200" dirty="0"/>
              <a:t> (не содержат токсичных веществ и не вызывают коррозии).</a:t>
            </a:r>
          </a:p>
          <a:p>
            <a:r>
              <a:rPr lang="ru-RU" sz="1200" dirty="0"/>
              <a:t> - Простота установки.</a:t>
            </a:r>
          </a:p>
          <a:p>
            <a:r>
              <a:rPr lang="ru-RU" sz="1200" dirty="0"/>
              <a:t> - Устойчивость к агрессивным средам (воздействие соли, бензина и масла и пр.).</a:t>
            </a:r>
          </a:p>
          <a:p>
            <a:r>
              <a:rPr lang="ru-RU" sz="1200" dirty="0"/>
              <a:t> - Являются электроизолирующим материалом.</a:t>
            </a:r>
          </a:p>
          <a:p>
            <a:r>
              <a:rPr lang="ru-RU" sz="1200" dirty="0"/>
              <a:t> - Снижают шум и вибрацию при движении поездов.</a:t>
            </a:r>
          </a:p>
          <a:p>
            <a:r>
              <a:rPr lang="ru-RU" sz="1200" dirty="0"/>
              <a:t> - Использование для ремонта шпал специализированной смеси, что увеличивает срок службы.</a:t>
            </a:r>
          </a:p>
          <a:p>
            <a:r>
              <a:rPr lang="ru-RU" sz="1200" dirty="0"/>
              <a:t> Поставляются в метрополитены Москвы, Санкт-Петербурга, Баку и трамвайные линии г. Москвы, а также на промпредприятия различных регионов России и стран СНГ.</a:t>
            </a:r>
          </a:p>
          <a:p>
            <a:endParaRPr lang="ru-RU" sz="1200" dirty="0"/>
          </a:p>
        </p:txBody>
      </p:sp>
    </p:spTree>
    <p:extLst>
      <p:ext uri="{BB962C8B-B14F-4D97-AF65-F5344CB8AC3E}">
        <p14:creationId xmlns:p14="http://schemas.microsoft.com/office/powerpoint/2010/main" val="227311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2"/>
          <p:cNvSpPr txBox="1">
            <a:spLocks/>
          </p:cNvSpPr>
          <p:nvPr/>
        </p:nvSpPr>
        <p:spPr>
          <a:xfrm>
            <a:off x="754608" y="583128"/>
            <a:ext cx="10334102" cy="47191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ru-RU" sz="1400" b="1" dirty="0" smtClean="0">
                <a:solidFill>
                  <a:srgbClr val="FF0000"/>
                </a:solidFill>
              </a:rPr>
              <a:t>Разработка новых изделий:</a:t>
            </a:r>
          </a:p>
          <a:p>
            <a:endParaRPr lang="ru-RU" sz="1400" dirty="0"/>
          </a:p>
          <a:p>
            <a:endParaRPr lang="ru-RU" sz="1400" dirty="0" smtClean="0"/>
          </a:p>
          <a:p>
            <a:endParaRPr lang="ru-RU" sz="1400" dirty="0"/>
          </a:p>
          <a:p>
            <a:endParaRPr lang="ru-RU" sz="1400" dirty="0" smtClean="0"/>
          </a:p>
          <a:p>
            <a:endParaRPr lang="ru-RU" sz="1400" dirty="0"/>
          </a:p>
          <a:p>
            <a:endParaRPr lang="ru-RU" sz="1400" dirty="0" smtClean="0"/>
          </a:p>
          <a:p>
            <a:pPr marL="0" indent="0">
              <a:buNone/>
            </a:pPr>
            <a:endParaRPr lang="ru-RU" sz="1400" dirty="0" smtClean="0"/>
          </a:p>
          <a:p>
            <a:pPr marL="0" indent="0">
              <a:buNone/>
            </a:pPr>
            <a:endParaRPr lang="ru-RU" dirty="0" smtClean="0"/>
          </a:p>
          <a:p>
            <a:endParaRPr lang="ru-RU" dirty="0"/>
          </a:p>
        </p:txBody>
      </p:sp>
      <p:sp>
        <p:nvSpPr>
          <p:cNvPr id="7" name="Заголовок 1"/>
          <p:cNvSpPr>
            <a:spLocks noGrp="1"/>
          </p:cNvSpPr>
          <p:nvPr>
            <p:ph type="title"/>
          </p:nvPr>
        </p:nvSpPr>
        <p:spPr>
          <a:xfrm>
            <a:off x="458393" y="210354"/>
            <a:ext cx="8943184" cy="497983"/>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09" y="906687"/>
            <a:ext cx="3323758" cy="1901385"/>
          </a:xfrm>
          <a:prstGeom prst="rect">
            <a:avLst/>
          </a:prstGeom>
        </p:spPr>
      </p:pic>
      <p:sp>
        <p:nvSpPr>
          <p:cNvPr id="9" name="Стрелка вправо 8"/>
          <p:cNvSpPr/>
          <p:nvPr/>
        </p:nvSpPr>
        <p:spPr>
          <a:xfrm rot="10800000">
            <a:off x="4910864" y="1573855"/>
            <a:ext cx="1738648"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109290" y="1315360"/>
            <a:ext cx="4943373" cy="1231106"/>
          </a:xfrm>
          <a:prstGeom prst="rect">
            <a:avLst/>
          </a:prstGeom>
          <a:noFill/>
        </p:spPr>
        <p:txBody>
          <a:bodyPr wrap="square" rtlCol="0">
            <a:spAutoFit/>
          </a:bodyPr>
          <a:lstStyle/>
          <a:p>
            <a:r>
              <a:rPr lang="ru-RU" sz="1400" dirty="0" smtClean="0"/>
              <a:t>12. </a:t>
            </a:r>
            <a:r>
              <a:rPr lang="ru-RU" sz="1400" dirty="0" err="1" smtClean="0"/>
              <a:t>Супертяжеловесные</a:t>
            </a:r>
            <a:r>
              <a:rPr lang="ru-RU" sz="1400" dirty="0" smtClean="0"/>
              <a:t> </a:t>
            </a:r>
            <a:r>
              <a:rPr lang="ru-RU" sz="1400" dirty="0"/>
              <a:t>сани, с помощью которых можно решить актуальную проблему северной логистики при любой погоде. Для доставки грузов грузоподъемностью 60 тонн</a:t>
            </a:r>
          </a:p>
          <a:p>
            <a:endParaRPr lang="ru-RU" dirty="0"/>
          </a:p>
        </p:txBody>
      </p:sp>
      <p:pic>
        <p:nvPicPr>
          <p:cNvPr id="11" name="Рисунок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32" y="4982410"/>
            <a:ext cx="2917942" cy="1839746"/>
          </a:xfrm>
          <a:prstGeom prst="rect">
            <a:avLst/>
          </a:prstGeom>
        </p:spPr>
      </p:pic>
      <p:sp>
        <p:nvSpPr>
          <p:cNvPr id="12" name="Стрелка вправо 11"/>
          <p:cNvSpPr/>
          <p:nvPr/>
        </p:nvSpPr>
        <p:spPr>
          <a:xfrm rot="10800000">
            <a:off x="4910864" y="5528796"/>
            <a:ext cx="1738648"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p:cNvSpPr txBox="1"/>
          <p:nvPr/>
        </p:nvSpPr>
        <p:spPr>
          <a:xfrm>
            <a:off x="7109290" y="4982410"/>
            <a:ext cx="4520315" cy="1600438"/>
          </a:xfrm>
          <a:prstGeom prst="rect">
            <a:avLst/>
          </a:prstGeom>
          <a:noFill/>
        </p:spPr>
        <p:txBody>
          <a:bodyPr wrap="square" rtlCol="0">
            <a:spAutoFit/>
          </a:bodyPr>
          <a:lstStyle/>
          <a:p>
            <a:r>
              <a:rPr lang="ru-RU" sz="1400" dirty="0" smtClean="0"/>
              <a:t>14. Автоцистерны </a:t>
            </a:r>
            <a:r>
              <a:rPr lang="ru-RU" sz="1400" dirty="0"/>
              <a:t>для перевозки агрессивных </a:t>
            </a:r>
            <a:r>
              <a:rPr lang="ru-RU" sz="1400" dirty="0" smtClean="0"/>
              <a:t>жидкостей</a:t>
            </a:r>
          </a:p>
          <a:p>
            <a:r>
              <a:rPr lang="ru-RU" sz="1400" dirty="0"/>
              <a:t>Инновационный танк-контейнер предназначается для транспортировки жидких химических и пищевых продуктов, ряда сыпучих продуктов тремя видами транспорта: морским (речным), железнодорожным и автодорожным.</a:t>
            </a:r>
          </a:p>
        </p:txBody>
      </p:sp>
      <p:sp>
        <p:nvSpPr>
          <p:cNvPr id="17" name="TextBox 16"/>
          <p:cNvSpPr txBox="1"/>
          <p:nvPr/>
        </p:nvSpPr>
        <p:spPr>
          <a:xfrm>
            <a:off x="7109290" y="2563882"/>
            <a:ext cx="4744148" cy="2031325"/>
          </a:xfrm>
          <a:prstGeom prst="rect">
            <a:avLst/>
          </a:prstGeom>
          <a:noFill/>
        </p:spPr>
        <p:txBody>
          <a:bodyPr wrap="square" rtlCol="0">
            <a:spAutoFit/>
          </a:bodyPr>
          <a:lstStyle/>
          <a:p>
            <a:r>
              <a:rPr lang="ru-RU" sz="1400" dirty="0" smtClean="0"/>
              <a:t>13. Композитный </a:t>
            </a:r>
            <a:r>
              <a:rPr lang="ru-RU" sz="1400" dirty="0"/>
              <a:t>волнолом «</a:t>
            </a:r>
            <a:r>
              <a:rPr lang="ru-RU" sz="1400" dirty="0" smtClean="0"/>
              <a:t>гребенка</a:t>
            </a:r>
          </a:p>
          <a:p>
            <a:r>
              <a:rPr lang="ru-RU" sz="1400" dirty="0"/>
              <a:t>Он выполнен из современного композитного материала – </a:t>
            </a:r>
            <a:r>
              <a:rPr lang="ru-RU" sz="1400" dirty="0" err="1"/>
              <a:t>стеклобазальтопластика</a:t>
            </a:r>
            <a:r>
              <a:rPr lang="ru-RU" sz="1400" dirty="0"/>
              <a:t>. Этот материал сопоставим по прочности со сталью и бетоном, но в отличие от них обладает высокой стойкостью к любым агрессивным средам, в том числе и к морской воде. Подводный волнолом Гребёнка очень эффективен для решения задач </a:t>
            </a:r>
            <a:r>
              <a:rPr lang="ru-RU" sz="1400" dirty="0" err="1"/>
              <a:t>берегозащиты</a:t>
            </a:r>
            <a:r>
              <a:rPr lang="ru-RU" sz="1400" dirty="0"/>
              <a:t> и сохранения прибрежных зон.</a:t>
            </a:r>
          </a:p>
        </p:txBody>
      </p:sp>
      <p:sp>
        <p:nvSpPr>
          <p:cNvPr id="18" name="Стрелка вправо 17"/>
          <p:cNvSpPr/>
          <p:nvPr/>
        </p:nvSpPr>
        <p:spPr>
          <a:xfrm rot="10800000">
            <a:off x="4929985" y="3438082"/>
            <a:ext cx="1738648"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30" y="3006422"/>
            <a:ext cx="3200171" cy="2206646"/>
          </a:xfrm>
          <a:prstGeom prst="rect">
            <a:avLst/>
          </a:prstGeom>
        </p:spPr>
      </p:pic>
    </p:spTree>
    <p:extLst>
      <p:ext uri="{BB962C8B-B14F-4D97-AF65-F5344CB8AC3E}">
        <p14:creationId xmlns:p14="http://schemas.microsoft.com/office/powerpoint/2010/main" val="331950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8002" y="4095065"/>
            <a:ext cx="2919375" cy="2306718"/>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695" y="566059"/>
            <a:ext cx="2796466" cy="3702676"/>
          </a:xfrm>
          <a:prstGeom prst="rect">
            <a:avLst/>
          </a:prstGeom>
        </p:spPr>
      </p:pic>
      <p:sp>
        <p:nvSpPr>
          <p:cNvPr id="6" name="Заголовок 1"/>
          <p:cNvSpPr>
            <a:spLocks noGrp="1"/>
          </p:cNvSpPr>
          <p:nvPr>
            <p:ph type="title"/>
          </p:nvPr>
        </p:nvSpPr>
        <p:spPr>
          <a:xfrm>
            <a:off x="537997" y="200298"/>
            <a:ext cx="6968792" cy="278674"/>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7" name="Стрелка вниз 6"/>
          <p:cNvSpPr/>
          <p:nvPr/>
        </p:nvSpPr>
        <p:spPr>
          <a:xfrm rot="5400000">
            <a:off x="7843083" y="5182583"/>
            <a:ext cx="757645" cy="5312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p:cNvSpPr/>
          <p:nvPr/>
        </p:nvSpPr>
        <p:spPr>
          <a:xfrm>
            <a:off x="6766560" y="1506583"/>
            <a:ext cx="661852" cy="653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9025928" y="4705418"/>
            <a:ext cx="2572728" cy="1877437"/>
          </a:xfrm>
          <a:prstGeom prst="rect">
            <a:avLst/>
          </a:prstGeom>
          <a:noFill/>
        </p:spPr>
        <p:txBody>
          <a:bodyPr wrap="square" rtlCol="0">
            <a:spAutoFit/>
          </a:bodyPr>
          <a:lstStyle/>
          <a:p>
            <a:r>
              <a:rPr lang="ru-RU" sz="1400" dirty="0" smtClean="0"/>
              <a:t>16. Судовые двери</a:t>
            </a:r>
          </a:p>
          <a:p>
            <a:r>
              <a:rPr lang="ru-RU" sz="1400" dirty="0" smtClean="0"/>
              <a:t>Водогазонепроницаемые</a:t>
            </a:r>
            <a:r>
              <a:rPr lang="ru-RU" sz="1400" dirty="0"/>
              <a:t>, брызгонепроницаемые </a:t>
            </a:r>
            <a:endParaRPr lang="ru-RU" sz="1400" dirty="0" smtClean="0"/>
          </a:p>
          <a:p>
            <a:r>
              <a:rPr lang="ru-RU" sz="1400" dirty="0" smtClean="0"/>
              <a:t>Задача - обеспечить противопожарной защиты </a:t>
            </a:r>
            <a:r>
              <a:rPr lang="ru-RU" sz="1400" dirty="0"/>
              <a:t>выбранной конструкции </a:t>
            </a:r>
            <a:r>
              <a:rPr lang="ru-RU" sz="1400" dirty="0" smtClean="0"/>
              <a:t>-30 </a:t>
            </a:r>
            <a:r>
              <a:rPr lang="ru-RU" sz="1400" dirty="0"/>
              <a:t>минут.</a:t>
            </a:r>
          </a:p>
          <a:p>
            <a:endParaRPr lang="ru-RU" dirty="0"/>
          </a:p>
        </p:txBody>
      </p:sp>
      <p:sp>
        <p:nvSpPr>
          <p:cNvPr id="10" name="TextBox 9"/>
          <p:cNvSpPr txBox="1"/>
          <p:nvPr/>
        </p:nvSpPr>
        <p:spPr>
          <a:xfrm>
            <a:off x="793134" y="925213"/>
            <a:ext cx="5774143" cy="2031325"/>
          </a:xfrm>
          <a:prstGeom prst="rect">
            <a:avLst/>
          </a:prstGeom>
          <a:noFill/>
        </p:spPr>
        <p:txBody>
          <a:bodyPr wrap="square" rtlCol="0">
            <a:spAutoFit/>
          </a:bodyPr>
          <a:lstStyle/>
          <a:p>
            <a:r>
              <a:rPr lang="ru-RU" sz="1400" dirty="0" smtClean="0"/>
              <a:t>15. Тяжелый </a:t>
            </a:r>
            <a:r>
              <a:rPr lang="ru-RU" sz="1400" dirty="0"/>
              <a:t>механизированный мост ТММ-7 предназначен для организации переправ войск, колёсной и гусеничной техники через узкие преграды.</a:t>
            </a:r>
          </a:p>
          <a:p>
            <a:r>
              <a:rPr lang="ru-RU" sz="1400" dirty="0" smtClean="0"/>
              <a:t>Пролетное </a:t>
            </a:r>
            <a:r>
              <a:rPr lang="ru-RU" sz="1400" dirty="0"/>
              <a:t>строение моста изготавливается из инновационного композиционного материала, что наделяет его рядом преимуществ в сравнении с традиционными материалами, такими как сталь и алюминий. Одними из этих преимуществ являются легкость и коррозийная стойкость", - отметили представители предприятия в официальном ответе на запрос издания. </a:t>
            </a:r>
          </a:p>
        </p:txBody>
      </p:sp>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22209"/>
            <a:ext cx="4638002" cy="2879574"/>
          </a:xfrm>
          <a:prstGeom prst="rect">
            <a:avLst/>
          </a:prstGeom>
        </p:spPr>
      </p:pic>
    </p:spTree>
    <p:extLst>
      <p:ext uri="{BB962C8B-B14F-4D97-AF65-F5344CB8AC3E}">
        <p14:creationId xmlns:p14="http://schemas.microsoft.com/office/powerpoint/2010/main" val="298309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128" y="814827"/>
            <a:ext cx="5244909" cy="3691105"/>
          </a:xfrm>
        </p:spPr>
      </p:pic>
      <p:sp>
        <p:nvSpPr>
          <p:cNvPr id="5" name="Заголовок 1"/>
          <p:cNvSpPr>
            <a:spLocks noGrp="1"/>
          </p:cNvSpPr>
          <p:nvPr>
            <p:ph type="title"/>
          </p:nvPr>
        </p:nvSpPr>
        <p:spPr>
          <a:xfrm>
            <a:off x="773128" y="304800"/>
            <a:ext cx="7935443" cy="400594"/>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6" name="TextBox 5"/>
          <p:cNvSpPr txBox="1"/>
          <p:nvPr/>
        </p:nvSpPr>
        <p:spPr>
          <a:xfrm>
            <a:off x="6347002" y="739640"/>
            <a:ext cx="5286882" cy="2215991"/>
          </a:xfrm>
          <a:prstGeom prst="rect">
            <a:avLst/>
          </a:prstGeom>
          <a:noFill/>
        </p:spPr>
        <p:txBody>
          <a:bodyPr wrap="square" rtlCol="0">
            <a:spAutoFit/>
          </a:bodyPr>
          <a:lstStyle/>
          <a:p>
            <a:r>
              <a:rPr lang="ru-RU" b="1" dirty="0" smtClean="0">
                <a:solidFill>
                  <a:srgbClr val="0070C0"/>
                </a:solidFill>
              </a:rPr>
              <a:t>    17. Реальный конкурент </a:t>
            </a:r>
            <a:r>
              <a:rPr lang="en-US" b="1" dirty="0" smtClean="0">
                <a:solidFill>
                  <a:srgbClr val="0070C0"/>
                </a:solidFill>
              </a:rPr>
              <a:t>Airbus </a:t>
            </a:r>
            <a:r>
              <a:rPr lang="ru-RU" b="1" dirty="0" smtClean="0">
                <a:solidFill>
                  <a:srgbClr val="0070C0"/>
                </a:solidFill>
              </a:rPr>
              <a:t>и </a:t>
            </a:r>
            <a:r>
              <a:rPr lang="en-US" b="1" dirty="0" smtClean="0">
                <a:solidFill>
                  <a:srgbClr val="0070C0"/>
                </a:solidFill>
              </a:rPr>
              <a:t>Boeing</a:t>
            </a:r>
          </a:p>
          <a:p>
            <a:r>
              <a:rPr lang="ru-RU" sz="1200" dirty="0" smtClean="0"/>
              <a:t>      МС-21 </a:t>
            </a:r>
            <a:r>
              <a:rPr lang="ru-RU" sz="1200" dirty="0"/>
              <a:t>— проект семейства </a:t>
            </a:r>
            <a:r>
              <a:rPr lang="ru-RU" sz="1200" dirty="0" err="1"/>
              <a:t>ближне</a:t>
            </a:r>
            <a:r>
              <a:rPr lang="ru-RU" sz="1200" dirty="0"/>
              <a:t>- и среднемагистральных реактивных пассажирских </a:t>
            </a:r>
            <a:r>
              <a:rPr lang="ru-RU" sz="1200" dirty="0" err="1"/>
              <a:t>узкофюзеляжных</a:t>
            </a:r>
            <a:r>
              <a:rPr lang="ru-RU" sz="1200" dirty="0"/>
              <a:t> самолетов. Он рассчитан на осуществление полетов на расстояния порядка 6 тыс. км и создается в качестве замены лайнерам Ту-154 и Ту-204/214, а также самолетам зарубежного производства </a:t>
            </a:r>
            <a:r>
              <a:rPr lang="ru-RU" sz="1200" dirty="0" err="1"/>
              <a:t>Airbus</a:t>
            </a:r>
            <a:r>
              <a:rPr lang="ru-RU" sz="1200" dirty="0"/>
              <a:t> А320, </a:t>
            </a:r>
            <a:r>
              <a:rPr lang="ru-RU" sz="1200" dirty="0" err="1"/>
              <a:t>Boeing</a:t>
            </a:r>
            <a:r>
              <a:rPr lang="ru-RU" sz="1200" dirty="0"/>
              <a:t> 737 и другим. </a:t>
            </a:r>
            <a:endParaRPr lang="ru-RU" sz="1200" dirty="0" smtClean="0"/>
          </a:p>
          <a:p>
            <a:r>
              <a:rPr lang="ru-RU" sz="1200" dirty="0"/>
              <a:t> </a:t>
            </a:r>
            <a:r>
              <a:rPr lang="ru-RU" sz="1200" dirty="0" smtClean="0"/>
              <a:t>     Он </a:t>
            </a:r>
            <a:r>
              <a:rPr lang="ru-RU" sz="1200" dirty="0"/>
              <a:t>является вторым после </a:t>
            </a:r>
            <a:r>
              <a:rPr lang="ru-RU" sz="1200" dirty="0" err="1"/>
              <a:t>Sukhoi</a:t>
            </a:r>
            <a:r>
              <a:rPr lang="ru-RU" sz="1200" dirty="0"/>
              <a:t> </a:t>
            </a:r>
            <a:r>
              <a:rPr lang="ru-RU" sz="1200" dirty="0" err="1"/>
              <a:t>Superjet</a:t>
            </a:r>
            <a:r>
              <a:rPr lang="ru-RU" sz="1200" dirty="0"/>
              <a:t> 100 </a:t>
            </a:r>
            <a:r>
              <a:rPr lang="ru-RU" sz="1200" i="1" dirty="0"/>
              <a:t>(SSJ, </a:t>
            </a:r>
            <a:r>
              <a:rPr lang="ru-RU" sz="1200" i="1" dirty="0" err="1"/>
              <a:t>ближнемагистральный</a:t>
            </a:r>
            <a:r>
              <a:rPr lang="ru-RU" sz="1200" i="1" dirty="0"/>
              <a:t> </a:t>
            </a:r>
            <a:r>
              <a:rPr lang="ru-RU" sz="1200" i="1" dirty="0" smtClean="0"/>
              <a:t>самолет)</a:t>
            </a:r>
            <a:r>
              <a:rPr lang="ru-RU" sz="1200" dirty="0" smtClean="0"/>
              <a:t> </a:t>
            </a:r>
            <a:r>
              <a:rPr lang="ru-RU" sz="1200" dirty="0"/>
              <a:t>масштабным российским проектом в области гражданской авиации</a:t>
            </a:r>
            <a:r>
              <a:rPr lang="ru-RU" sz="1200" dirty="0" smtClean="0"/>
              <a:t>.</a:t>
            </a:r>
            <a:r>
              <a:rPr lang="ru-RU" sz="1200" dirty="0"/>
              <a:t> Начало серийного производства назначено на 2021 год, а в связи с санкциями на 2025 </a:t>
            </a:r>
            <a:r>
              <a:rPr lang="ru-RU" sz="1200" dirty="0" smtClean="0"/>
              <a:t>год.</a:t>
            </a:r>
            <a:endParaRPr lang="ru-RU" sz="12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417" y="3157969"/>
            <a:ext cx="5754052" cy="3352528"/>
          </a:xfrm>
          <a:prstGeom prst="rect">
            <a:avLst/>
          </a:prstGeom>
        </p:spPr>
      </p:pic>
      <p:sp>
        <p:nvSpPr>
          <p:cNvPr id="8" name="TextBox 7"/>
          <p:cNvSpPr txBox="1"/>
          <p:nvPr/>
        </p:nvSpPr>
        <p:spPr>
          <a:xfrm>
            <a:off x="629807" y="4505932"/>
            <a:ext cx="5286882" cy="2308324"/>
          </a:xfrm>
          <a:prstGeom prst="rect">
            <a:avLst/>
          </a:prstGeom>
          <a:noFill/>
        </p:spPr>
        <p:txBody>
          <a:bodyPr wrap="square" rtlCol="0">
            <a:spAutoFit/>
          </a:bodyPr>
          <a:lstStyle/>
          <a:p>
            <a:r>
              <a:rPr lang="ru-RU" sz="1200" dirty="0" smtClean="0"/>
              <a:t> </a:t>
            </a:r>
            <a:r>
              <a:rPr lang="ru-RU" sz="1200" dirty="0"/>
              <a:t>У МС-21 лучший показатель весовой доли </a:t>
            </a:r>
            <a:r>
              <a:rPr lang="ru-RU" sz="1200" dirty="0" err="1"/>
              <a:t>углекомпозитов</a:t>
            </a:r>
            <a:r>
              <a:rPr lang="ru-RU" sz="1200" dirty="0"/>
              <a:t> в </a:t>
            </a:r>
            <a:r>
              <a:rPr lang="ru-RU" sz="1200" dirty="0" smtClean="0"/>
              <a:t>конструкции </a:t>
            </a:r>
            <a:r>
              <a:rPr lang="ru-RU" sz="1200" dirty="0"/>
              <a:t>среди российских самолётов </a:t>
            </a:r>
            <a:r>
              <a:rPr lang="ru-RU" sz="1200" dirty="0" smtClean="0"/>
              <a:t>и составляет </a:t>
            </a:r>
            <a:r>
              <a:rPr lang="ru-RU" sz="1200" dirty="0"/>
              <a:t>35 %. Среди совершенствования технологий отмечается метод вакуумной </a:t>
            </a:r>
            <a:r>
              <a:rPr lang="ru-RU" sz="1200" dirty="0" err="1">
                <a:hlinkClick r:id="rId4" tooltip="Инфузионный насос"/>
              </a:rPr>
              <a:t>инфузии</a:t>
            </a:r>
            <a:r>
              <a:rPr lang="ru-RU" sz="1200" dirty="0"/>
              <a:t>, используемый для изготовления крупных силовых интегральных элементов первого уровня: лонжеронов и обшивки крыла со стрингерами, секций панелей центроплана, силовых элементов и обшивки киля и хвостового оперения. Российский завод „</a:t>
            </a:r>
            <a:r>
              <a:rPr lang="ru-RU" sz="1200" dirty="0" err="1"/>
              <a:t>Аэрокомпозит</a:t>
            </a:r>
            <a:r>
              <a:rPr lang="ru-RU" sz="1200" dirty="0"/>
              <a:t>“ в Ульяновске первым в мире применяет </a:t>
            </a:r>
            <a:r>
              <a:rPr lang="ru-RU" sz="1200" dirty="0" err="1"/>
              <a:t>безавтоклавный</a:t>
            </a:r>
            <a:r>
              <a:rPr lang="ru-RU" sz="1200" dirty="0"/>
              <a:t> метод вакуумной </a:t>
            </a:r>
            <a:r>
              <a:rPr lang="ru-RU" sz="1200" dirty="0" err="1"/>
              <a:t>инфузии</a:t>
            </a:r>
            <a:r>
              <a:rPr lang="ru-RU" sz="1200" dirty="0"/>
              <a:t> (VARTM) для изготовления из ПКМ крупных интегральных конструкций первого уровня; это позволит как улучшить характеристики лайнера, так и уменьшить затраты на </a:t>
            </a:r>
            <a:r>
              <a:rPr lang="ru-RU" sz="1200" dirty="0" smtClean="0"/>
              <a:t>производство.</a:t>
            </a:r>
            <a:endParaRPr lang="ru-RU" sz="1200" dirty="0"/>
          </a:p>
        </p:txBody>
      </p:sp>
    </p:spTree>
    <p:extLst>
      <p:ext uri="{BB962C8B-B14F-4D97-AF65-F5344CB8AC3E}">
        <p14:creationId xmlns:p14="http://schemas.microsoft.com/office/powerpoint/2010/main" val="960438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651862" y="792481"/>
            <a:ext cx="6086665" cy="5031168"/>
          </a:xfrm>
        </p:spPr>
        <p:txBody>
          <a:bodyPr>
            <a:normAutofit fontScale="85000" lnSpcReduction="10000"/>
          </a:bodyPr>
          <a:lstStyle/>
          <a:p>
            <a:r>
              <a:rPr lang="en-US" dirty="0" smtClean="0">
                <a:solidFill>
                  <a:schemeClr val="accent2">
                    <a:lumMod val="75000"/>
                  </a:schemeClr>
                </a:solidFill>
              </a:rPr>
              <a:t>18</a:t>
            </a:r>
            <a:r>
              <a:rPr lang="ru-RU" dirty="0" smtClean="0">
                <a:solidFill>
                  <a:schemeClr val="accent2">
                    <a:lumMod val="75000"/>
                  </a:schemeClr>
                </a:solidFill>
              </a:rPr>
              <a:t>. Дирижабль</a:t>
            </a:r>
          </a:p>
          <a:p>
            <a:r>
              <a:rPr lang="ru-RU" dirty="0" smtClean="0"/>
              <a:t>Японские </a:t>
            </a:r>
            <a:r>
              <a:rPr lang="ru-RU" dirty="0"/>
              <a:t>конструкторы смогли создать дирижабль, который можно использовать для полетов в космос. Над этой разработкой трудились три специалиста. Они планируют закончить работу над транспортным средством к 2018 году.</a:t>
            </a:r>
          </a:p>
          <a:p>
            <a:r>
              <a:rPr lang="ru-RU" dirty="0"/>
              <a:t>Дирижабль, который сделали японцы, внешне похож на те устройства, которые строили в прошлых веках. Но внутренне он совершенно другой. </a:t>
            </a:r>
            <a:r>
              <a:rPr lang="ru-RU" dirty="0">
                <a:solidFill>
                  <a:schemeClr val="accent2">
                    <a:lumMod val="75000"/>
                  </a:schemeClr>
                </a:solidFill>
              </a:rPr>
              <a:t>Это прочная установка из композитных материалов</a:t>
            </a:r>
            <a:r>
              <a:rPr lang="ru-RU" dirty="0"/>
              <a:t>. Таким образом, летательное устройство сможет выдержать ту нагрузку, которая обязательно будет при полете в космос.</a:t>
            </a:r>
          </a:p>
          <a:p>
            <a:r>
              <a:rPr lang="ru-RU" dirty="0"/>
              <a:t>Разработчики рассказали, что их творение сможет не только попасть в космос, но и пробыть там около трех дней. На более потенциала дирижабля не хватит. Дело в том, что в баллоны можно будет накачать количество кислорода только на этот срок. Потому для дозаправки придется возвращаться на </a:t>
            </a:r>
            <a:r>
              <a:rPr lang="ru-RU" dirty="0">
                <a:hlinkClick r:id="rId2"/>
              </a:rPr>
              <a:t>Землю</a:t>
            </a:r>
            <a:r>
              <a:rPr lang="ru-RU" dirty="0"/>
              <a:t>. Правда, американские ученые уже предположили, что НАСА может поддержать японский проект и оказать им помощь в дозаправке на </a:t>
            </a:r>
            <a:r>
              <a:rPr lang="ru-RU" dirty="0">
                <a:hlinkClick r:id="rId3"/>
              </a:rPr>
              <a:t>МКС</a:t>
            </a:r>
            <a:r>
              <a:rPr lang="ru-RU" dirty="0"/>
              <a:t>. Но разработчики дирижабля пока на это не рассчитывают.</a:t>
            </a:r>
          </a:p>
          <a:p>
            <a:endParaRPr lang="ru-RU" dirty="0"/>
          </a:p>
        </p:txBody>
      </p:sp>
      <p:sp>
        <p:nvSpPr>
          <p:cNvPr id="4" name="Заголовок 1"/>
          <p:cNvSpPr>
            <a:spLocks noGrp="1"/>
          </p:cNvSpPr>
          <p:nvPr>
            <p:ph type="title"/>
          </p:nvPr>
        </p:nvSpPr>
        <p:spPr>
          <a:xfrm>
            <a:off x="485746" y="191588"/>
            <a:ext cx="11061820" cy="470263"/>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124" y="792481"/>
            <a:ext cx="5353209" cy="3640182"/>
          </a:xfrm>
          <a:prstGeom prst="rect">
            <a:avLst/>
          </a:prstGeom>
        </p:spPr>
      </p:pic>
    </p:spTree>
    <p:extLst>
      <p:ext uri="{BB962C8B-B14F-4D97-AF65-F5344CB8AC3E}">
        <p14:creationId xmlns:p14="http://schemas.microsoft.com/office/powerpoint/2010/main" val="74162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408023" y="854304"/>
            <a:ext cx="6496594" cy="5668415"/>
          </a:xfrm>
        </p:spPr>
        <p:txBody>
          <a:bodyPr>
            <a:normAutofit fontScale="85000" lnSpcReduction="10000"/>
          </a:bodyPr>
          <a:lstStyle/>
          <a:p>
            <a:pPr marL="0" indent="0">
              <a:buNone/>
            </a:pPr>
            <a:r>
              <a:rPr lang="ru-RU" b="1" dirty="0" smtClean="0">
                <a:solidFill>
                  <a:schemeClr val="accent2">
                    <a:lumMod val="75000"/>
                  </a:schemeClr>
                </a:solidFill>
              </a:rPr>
              <a:t>19. </a:t>
            </a:r>
            <a:r>
              <a:rPr lang="ru-RU" b="1" dirty="0" err="1" smtClean="0">
                <a:solidFill>
                  <a:schemeClr val="accent2">
                    <a:lumMod val="75000"/>
                  </a:schemeClr>
                </a:solidFill>
              </a:rPr>
              <a:t>Hydrofoiler</a:t>
            </a:r>
            <a:r>
              <a:rPr lang="ru-RU" b="1" dirty="0" smtClean="0">
                <a:solidFill>
                  <a:schemeClr val="accent2">
                    <a:lumMod val="75000"/>
                  </a:schemeClr>
                </a:solidFill>
              </a:rPr>
              <a:t> </a:t>
            </a:r>
            <a:r>
              <a:rPr lang="ru-RU" b="1" dirty="0">
                <a:solidFill>
                  <a:schemeClr val="accent2">
                    <a:lumMod val="75000"/>
                  </a:schemeClr>
                </a:solidFill>
              </a:rPr>
              <a:t>XE-1 – </a:t>
            </a:r>
            <a:r>
              <a:rPr lang="ru-RU" b="1" dirty="0" err="1">
                <a:solidFill>
                  <a:schemeClr val="accent2">
                    <a:lumMod val="75000"/>
                  </a:schemeClr>
                </a:solidFill>
              </a:rPr>
              <a:t>электровелосипед</a:t>
            </a:r>
            <a:r>
              <a:rPr lang="ru-RU" b="1" dirty="0">
                <a:solidFill>
                  <a:schemeClr val="accent2">
                    <a:lumMod val="75000"/>
                  </a:schemeClr>
                </a:solidFill>
              </a:rPr>
              <a:t> для езды по </a:t>
            </a:r>
            <a:r>
              <a:rPr lang="ru-RU" b="1" dirty="0" smtClean="0">
                <a:solidFill>
                  <a:schemeClr val="accent2">
                    <a:lumMod val="75000"/>
                  </a:schemeClr>
                </a:solidFill>
              </a:rPr>
              <a:t>воде</a:t>
            </a:r>
            <a:endParaRPr lang="en-US" b="1" dirty="0" smtClean="0">
              <a:solidFill>
                <a:schemeClr val="accent2">
                  <a:lumMod val="75000"/>
                </a:schemeClr>
              </a:solidFill>
            </a:endParaRPr>
          </a:p>
          <a:p>
            <a:pPr marL="0" indent="0">
              <a:buNone/>
            </a:pPr>
            <a:r>
              <a:rPr lang="ru-RU" dirty="0" err="1"/>
              <a:t>Hydrofoiler</a:t>
            </a:r>
            <a:r>
              <a:rPr lang="ru-RU" dirty="0"/>
              <a:t> XE-1 – детище новозеландских инженеров, представляет собой велосипед с подводными крыльями и винтом, которые удерживают его на плаву. В движение транспортное средство приводится с помощью вращения педалей или 400-ватного мотора.</a:t>
            </a:r>
          </a:p>
          <a:p>
            <a:pPr marL="0" indent="0">
              <a:buNone/>
            </a:pPr>
            <a:r>
              <a:rPr lang="ru-RU" dirty="0"/>
              <a:t>Рама </a:t>
            </a:r>
            <a:r>
              <a:rPr lang="ru-RU" dirty="0" err="1"/>
              <a:t>Hydrofoiler</a:t>
            </a:r>
            <a:r>
              <a:rPr lang="ru-RU" dirty="0"/>
              <a:t> XE-1 выполнена из алюминиевого сплава и с элементами углеводородного волокна, что обеспечивает ему небольшой вес и высокую прочность. Эргономичность геометрии водного велосипеда позволяет ему держаться на плаву даже в состоянии покоя.</a:t>
            </a:r>
          </a:p>
          <a:p>
            <a:pPr marL="0" indent="0">
              <a:buNone/>
            </a:pPr>
            <a:r>
              <a:rPr lang="ru-RU" dirty="0" smtClean="0"/>
              <a:t>Как </a:t>
            </a:r>
            <a:r>
              <a:rPr lang="ru-RU" dirty="0"/>
              <a:t>и на сухопутном </a:t>
            </a:r>
            <a:r>
              <a:rPr lang="ru-RU" dirty="0" err="1"/>
              <a:t>электробайке</a:t>
            </a:r>
            <a:r>
              <a:rPr lang="ru-RU" dirty="0"/>
              <a:t>, в </a:t>
            </a:r>
            <a:r>
              <a:rPr lang="ru-RU" dirty="0" err="1"/>
              <a:t>Hydrofoiler</a:t>
            </a:r>
            <a:r>
              <a:rPr lang="ru-RU" dirty="0"/>
              <a:t> XE-1 можно использовать только педали, сочетать педали и двигатель либо двигаться только на электрической тяге. Максимальная скорость, до которой разгоняется велосипед – 20 км/ч. На одной зарядке аккумулятора можно кататься чуть больше часа.</a:t>
            </a:r>
          </a:p>
          <a:p>
            <a:pPr marL="0" indent="0">
              <a:buNone/>
            </a:pPr>
            <a:r>
              <a:rPr lang="ru-RU" dirty="0"/>
              <a:t>Весит новозеландская новинка 20 кг. Модульная конструкция </a:t>
            </a:r>
            <a:r>
              <a:rPr lang="ru-RU" dirty="0" err="1"/>
              <a:t>Hydrofoiler</a:t>
            </a:r>
            <a:r>
              <a:rPr lang="ru-RU" dirty="0"/>
              <a:t> XE-1 позволяет его разбирать, чтобы уместить в багажнике легкового автомобиля. Максимально допустимый вес пользователя – 100 кг.</a:t>
            </a:r>
          </a:p>
          <a:p>
            <a:pPr marL="0" indent="0">
              <a:buNone/>
            </a:pPr>
            <a:r>
              <a:rPr lang="ru-RU" dirty="0"/>
              <a:t>В настоящее время </a:t>
            </a:r>
            <a:r>
              <a:rPr lang="ru-RU" dirty="0" err="1"/>
              <a:t>Hydrofoiler</a:t>
            </a:r>
            <a:r>
              <a:rPr lang="ru-RU" dirty="0"/>
              <a:t> XE-1 находится в стадии разработки, запуск в серийное производство намечен на 2018 год. Сколько будет стоить водный </a:t>
            </a:r>
            <a:r>
              <a:rPr lang="ru-RU" dirty="0" err="1"/>
              <a:t>электробайк</a:t>
            </a:r>
            <a:r>
              <a:rPr lang="ru-RU" dirty="0"/>
              <a:t> пока неизвестно.</a:t>
            </a:r>
          </a:p>
          <a:p>
            <a:endParaRPr lang="ru-RU" b="1" dirty="0"/>
          </a:p>
          <a:p>
            <a:endParaRPr lang="ru-RU" dirty="0"/>
          </a:p>
        </p:txBody>
      </p:sp>
      <p:sp>
        <p:nvSpPr>
          <p:cNvPr id="4" name="Заголовок 1"/>
          <p:cNvSpPr>
            <a:spLocks noGrp="1"/>
          </p:cNvSpPr>
          <p:nvPr>
            <p:ph type="title"/>
          </p:nvPr>
        </p:nvSpPr>
        <p:spPr>
          <a:xfrm>
            <a:off x="677334" y="226423"/>
            <a:ext cx="10844106" cy="261257"/>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14" y="3688511"/>
            <a:ext cx="4634089" cy="264722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3" y="854304"/>
            <a:ext cx="5058530" cy="2851746"/>
          </a:xfrm>
          <a:prstGeom prst="rect">
            <a:avLst/>
          </a:prstGeom>
        </p:spPr>
      </p:pic>
    </p:spTree>
    <p:extLst>
      <p:ext uri="{BB962C8B-B14F-4D97-AF65-F5344CB8AC3E}">
        <p14:creationId xmlns:p14="http://schemas.microsoft.com/office/powerpoint/2010/main" val="185440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3863" y="1354728"/>
            <a:ext cx="6786610" cy="27699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ru-RU" sz="1200" dirty="0"/>
              <a:t>РОССИЙСКОЕ ПРОИЗВОДСТВО НЕНАСЫЩЕННЫХ ПОЛИЭФИРНЫХ СМОЛ ПО ПРОИЗВОДИТЕЛЯМ, тонн</a:t>
            </a:r>
          </a:p>
        </p:txBody>
      </p:sp>
      <p:sp>
        <p:nvSpPr>
          <p:cNvPr id="6" name="TextBox 5"/>
          <p:cNvSpPr txBox="1"/>
          <p:nvPr/>
        </p:nvSpPr>
        <p:spPr>
          <a:xfrm>
            <a:off x="1809720" y="3591641"/>
            <a:ext cx="4235368" cy="246221"/>
          </a:xfrm>
          <a:prstGeom prst="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sz="1000" b="1" dirty="0"/>
              <a:t>Доля российских производителей в общем производстве в РФ, 2017 г.</a:t>
            </a:r>
          </a:p>
        </p:txBody>
      </p:sp>
      <p:sp>
        <p:nvSpPr>
          <p:cNvPr id="12" name="Блок-схема: документ 11"/>
          <p:cNvSpPr/>
          <p:nvPr/>
        </p:nvSpPr>
        <p:spPr>
          <a:xfrm>
            <a:off x="5988323" y="3591641"/>
            <a:ext cx="3000396" cy="534566"/>
          </a:xfrm>
          <a:prstGeom prst="flowChart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sz="1100" dirty="0"/>
              <a:t>Российские заводы работают почти на полную мощность</a:t>
            </a:r>
            <a:r>
              <a:rPr lang="en-US" sz="1100" dirty="0"/>
              <a:t>. </a:t>
            </a:r>
            <a:r>
              <a:rPr lang="ru-RU" sz="1100" dirty="0"/>
              <a:t>Стабильный рост всех производителей</a:t>
            </a:r>
          </a:p>
        </p:txBody>
      </p:sp>
      <p:sp>
        <p:nvSpPr>
          <p:cNvPr id="14" name="Блок-схема: документ 13"/>
          <p:cNvSpPr/>
          <p:nvPr/>
        </p:nvSpPr>
        <p:spPr>
          <a:xfrm>
            <a:off x="5988323" y="4501006"/>
            <a:ext cx="3000396" cy="617618"/>
          </a:xfrm>
          <a:prstGeom prst="flowChart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sz="1100" dirty="0" smtClean="0"/>
              <a:t>«Радуга Синтез» (</a:t>
            </a:r>
            <a:r>
              <a:rPr lang="ru-RU" sz="1100" dirty="0" err="1" smtClean="0"/>
              <a:t>г.Электроугли</a:t>
            </a:r>
            <a:r>
              <a:rPr lang="ru-RU" sz="1100" dirty="0" smtClean="0"/>
              <a:t> Московская область)–</a:t>
            </a:r>
            <a:r>
              <a:rPr lang="ru-RU" sz="1100" dirty="0" err="1" smtClean="0"/>
              <a:t>орто</a:t>
            </a:r>
            <a:r>
              <a:rPr lang="ru-RU" sz="1100" dirty="0" smtClean="0"/>
              <a:t>, </a:t>
            </a:r>
            <a:r>
              <a:rPr lang="ru-RU" sz="1100" dirty="0" err="1" smtClean="0"/>
              <a:t>тере</a:t>
            </a:r>
            <a:r>
              <a:rPr lang="ru-RU" sz="1100" dirty="0" smtClean="0"/>
              <a:t>, </a:t>
            </a:r>
            <a:r>
              <a:rPr lang="ru-RU" sz="1100" dirty="0" err="1" smtClean="0"/>
              <a:t>изофлатевые</a:t>
            </a:r>
            <a:r>
              <a:rPr lang="ru-RU" sz="1100" dirty="0" smtClean="0"/>
              <a:t> смолы марки </a:t>
            </a:r>
            <a:r>
              <a:rPr lang="en-US" sz="1100" dirty="0" err="1" smtClean="0"/>
              <a:t>Radopol</a:t>
            </a:r>
            <a:endParaRPr lang="ru-RU" sz="1100" dirty="0"/>
          </a:p>
        </p:txBody>
      </p:sp>
      <p:sp>
        <p:nvSpPr>
          <p:cNvPr id="13" name="Блок-схема: документ 12"/>
          <p:cNvSpPr/>
          <p:nvPr/>
        </p:nvSpPr>
        <p:spPr>
          <a:xfrm>
            <a:off x="8113876" y="3892040"/>
            <a:ext cx="2759427" cy="606907"/>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ru-RU" sz="1100" dirty="0" smtClean="0"/>
              <a:t>«</a:t>
            </a:r>
            <a:r>
              <a:rPr lang="ru-RU" sz="1100" dirty="0" err="1" smtClean="0"/>
              <a:t>Дугалак</a:t>
            </a:r>
            <a:r>
              <a:rPr lang="ru-RU" sz="1100" dirty="0" smtClean="0"/>
              <a:t>» (г. Ярославль) – </a:t>
            </a:r>
            <a:r>
              <a:rPr lang="ru-RU" sz="1100" dirty="0" err="1" smtClean="0"/>
              <a:t>винилэфирные</a:t>
            </a:r>
            <a:r>
              <a:rPr lang="ru-RU" sz="1100" dirty="0" smtClean="0"/>
              <a:t> и полиэфирные смолы марки «</a:t>
            </a:r>
            <a:r>
              <a:rPr lang="ru-RU" sz="1100" dirty="0" err="1" smtClean="0"/>
              <a:t>Девинил</a:t>
            </a:r>
            <a:r>
              <a:rPr lang="ru-RU" sz="1100" dirty="0" smtClean="0"/>
              <a:t>» и «</a:t>
            </a:r>
            <a:r>
              <a:rPr lang="ru-RU" sz="1100" dirty="0" err="1" smtClean="0"/>
              <a:t>Депол</a:t>
            </a:r>
            <a:r>
              <a:rPr lang="ru-RU" sz="1100" dirty="0" smtClean="0"/>
              <a:t>»</a:t>
            </a:r>
            <a:endParaRPr lang="en-US" sz="1100" dirty="0"/>
          </a:p>
        </p:txBody>
      </p:sp>
      <p:sp>
        <p:nvSpPr>
          <p:cNvPr id="17" name="Блок-схема: документ 16"/>
          <p:cNvSpPr/>
          <p:nvPr/>
        </p:nvSpPr>
        <p:spPr>
          <a:xfrm>
            <a:off x="5887168" y="5591144"/>
            <a:ext cx="2928958" cy="1115390"/>
          </a:xfrm>
          <a:prstGeom prst="flowChart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sz="1100" dirty="0" smtClean="0"/>
          </a:p>
          <a:p>
            <a:pPr algn="ctr"/>
            <a:endParaRPr lang="ru-RU" sz="1100" dirty="0"/>
          </a:p>
          <a:p>
            <a:pPr algn="ctr"/>
            <a:r>
              <a:rPr lang="ru-RU" sz="1100" dirty="0" smtClean="0"/>
              <a:t>Мощности всех российских заводов по производству ненасыщенных полиэфиров на данный момент  составляют около </a:t>
            </a:r>
            <a:r>
              <a:rPr lang="en-US" sz="1100" dirty="0" smtClean="0"/>
              <a:t>40</a:t>
            </a:r>
            <a:r>
              <a:rPr lang="ru-RU" sz="1100" dirty="0" smtClean="0"/>
              <a:t> </a:t>
            </a:r>
            <a:r>
              <a:rPr lang="en-US" sz="1100" dirty="0" smtClean="0"/>
              <a:t>000 </a:t>
            </a:r>
            <a:r>
              <a:rPr lang="ru-RU" sz="1100" dirty="0" smtClean="0"/>
              <a:t>тонн продукции, а мощность только одного турецкого завода </a:t>
            </a:r>
            <a:r>
              <a:rPr lang="en-US" sz="1100" dirty="0" smtClean="0"/>
              <a:t>(</a:t>
            </a:r>
            <a:r>
              <a:rPr lang="en-US" sz="1100" dirty="0" err="1" smtClean="0"/>
              <a:t>Poliya</a:t>
            </a:r>
            <a:r>
              <a:rPr lang="en-US" sz="1100" dirty="0" smtClean="0"/>
              <a:t>) </a:t>
            </a:r>
            <a:r>
              <a:rPr lang="ru-RU" sz="1100" dirty="0" smtClean="0"/>
              <a:t>составляет</a:t>
            </a:r>
            <a:r>
              <a:rPr lang="en-US" sz="1100" dirty="0" smtClean="0"/>
              <a:t> 80.000 </a:t>
            </a:r>
            <a:r>
              <a:rPr lang="ru-RU" sz="1100" dirty="0" smtClean="0"/>
              <a:t>тонн</a:t>
            </a:r>
            <a:r>
              <a:rPr lang="en-US" sz="1100" dirty="0" smtClean="0"/>
              <a:t>.</a:t>
            </a:r>
          </a:p>
          <a:p>
            <a:pPr algn="ctr"/>
            <a:endParaRPr lang="ru-RU" sz="1100" dirty="0"/>
          </a:p>
        </p:txBody>
      </p:sp>
      <p:sp>
        <p:nvSpPr>
          <p:cNvPr id="31" name="Блок-схема: документ 30"/>
          <p:cNvSpPr/>
          <p:nvPr/>
        </p:nvSpPr>
        <p:spPr>
          <a:xfrm>
            <a:off x="8113876" y="5047678"/>
            <a:ext cx="2857520" cy="61441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ru-RU" sz="1100" dirty="0" smtClean="0"/>
              <a:t>«Пермские полиэфиры» и «</a:t>
            </a:r>
            <a:r>
              <a:rPr lang="ru-RU" sz="1100" dirty="0" err="1" smtClean="0"/>
              <a:t>Камтэкс</a:t>
            </a:r>
            <a:r>
              <a:rPr lang="ru-RU" sz="1100" dirty="0" smtClean="0"/>
              <a:t>»          (г. Пермь) – полиэфирные смолы марки </a:t>
            </a:r>
            <a:r>
              <a:rPr lang="ru-RU" sz="1100" dirty="0" err="1" smtClean="0"/>
              <a:t>Камфэст</a:t>
            </a:r>
            <a:endParaRPr lang="ru-RU" sz="1100" dirty="0"/>
          </a:p>
        </p:txBody>
      </p:sp>
      <p:sp>
        <p:nvSpPr>
          <p:cNvPr id="18" name="Прямоугольник 17"/>
          <p:cNvSpPr/>
          <p:nvPr/>
        </p:nvSpPr>
        <p:spPr>
          <a:xfrm>
            <a:off x="1010194" y="235131"/>
            <a:ext cx="10014857" cy="647140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9" name="Диаграмма 18"/>
          <p:cNvGraphicFramePr>
            <a:graphicFrameLocks/>
          </p:cNvGraphicFramePr>
          <p:nvPr>
            <p:extLst>
              <p:ext uri="{D42A27DB-BD31-4B8C-83A1-F6EECF244321}">
                <p14:modId xmlns:p14="http://schemas.microsoft.com/office/powerpoint/2010/main" val="2197861504"/>
              </p:ext>
            </p:extLst>
          </p:nvPr>
        </p:nvGraphicFramePr>
        <p:xfrm>
          <a:off x="1809720" y="3866605"/>
          <a:ext cx="4077448" cy="2730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Таблица 14"/>
          <p:cNvGraphicFramePr>
            <a:graphicFrameLocks noGrp="1"/>
          </p:cNvGraphicFramePr>
          <p:nvPr>
            <p:extLst>
              <p:ext uri="{D42A27DB-BD31-4B8C-83A1-F6EECF244321}">
                <p14:modId xmlns:p14="http://schemas.microsoft.com/office/powerpoint/2010/main" val="3135288188"/>
              </p:ext>
            </p:extLst>
          </p:nvPr>
        </p:nvGraphicFramePr>
        <p:xfrm>
          <a:off x="1666362" y="1632331"/>
          <a:ext cx="8441612" cy="1956036"/>
        </p:xfrm>
        <a:graphic>
          <a:graphicData uri="http://schemas.openxmlformats.org/drawingml/2006/table">
            <a:tbl>
              <a:tblPr firstRow="1" bandRow="1">
                <a:tableStyleId>{3B4B98B0-60AC-42C2-AFA5-B58CD77FA1E5}</a:tableStyleId>
              </a:tblPr>
              <a:tblGrid>
                <a:gridCol w="2087101"/>
                <a:gridCol w="1008988"/>
                <a:gridCol w="935659"/>
                <a:gridCol w="874684"/>
                <a:gridCol w="874684"/>
                <a:gridCol w="874684"/>
                <a:gridCol w="892906"/>
                <a:gridCol w="892906"/>
              </a:tblGrid>
              <a:tr h="256744">
                <a:tc>
                  <a:txBody>
                    <a:bodyPr/>
                    <a:lstStyle/>
                    <a:p>
                      <a:pPr algn="l" rtl="0" fontAlgn="ctr"/>
                      <a:r>
                        <a:rPr lang="ru-RU" sz="1000" u="none" strike="noStrike" dirty="0">
                          <a:effectLst/>
                        </a:rPr>
                        <a:t>Производитель  / количество тонн  </a:t>
                      </a:r>
                      <a:endParaRPr lang="ru-RU" sz="1000" b="1" i="0" u="none" strike="noStrike" dirty="0">
                        <a:solidFill>
                          <a:srgbClr val="FFFFFF"/>
                        </a:solidFill>
                        <a:effectLst/>
                        <a:latin typeface="Calibri"/>
                      </a:endParaRPr>
                    </a:p>
                  </a:txBody>
                  <a:tcPr marL="9525" marR="9525" marT="9525" marB="0" anchor="ctr">
                    <a:solidFill>
                      <a:schemeClr val="accent2">
                        <a:lumMod val="20000"/>
                        <a:lumOff val="80000"/>
                      </a:schemeClr>
                    </a:solidFill>
                  </a:tcPr>
                </a:tc>
                <a:tc>
                  <a:txBody>
                    <a:bodyPr/>
                    <a:lstStyle/>
                    <a:p>
                      <a:pPr algn="r" rtl="0" fontAlgn="b"/>
                      <a:r>
                        <a:rPr lang="ru-RU" sz="1000" u="none" strike="noStrike" dirty="0">
                          <a:effectLst/>
                        </a:rPr>
                        <a:t>2012</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2013</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2014</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2015</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2016</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2017</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c>
                  <a:txBody>
                    <a:bodyPr/>
                    <a:lstStyle/>
                    <a:p>
                      <a:pPr algn="r" rtl="0" fontAlgn="b"/>
                      <a:r>
                        <a:rPr lang="ru-RU" sz="1000" u="none" strike="noStrike" dirty="0">
                          <a:effectLst/>
                        </a:rPr>
                        <a:t>2018</a:t>
                      </a:r>
                      <a:endParaRPr lang="ru-RU" sz="1000" b="1" i="0" u="none" strike="noStrike" dirty="0">
                        <a:solidFill>
                          <a:srgbClr val="FFFFFF"/>
                        </a:solidFill>
                        <a:effectLst/>
                        <a:latin typeface="Calibri"/>
                      </a:endParaRPr>
                    </a:p>
                  </a:txBody>
                  <a:tcPr marL="9525" marR="9525" marT="9525" marB="0" anchor="b">
                    <a:solidFill>
                      <a:schemeClr val="accent2">
                        <a:lumMod val="20000"/>
                        <a:lumOff val="80000"/>
                      </a:schemeClr>
                    </a:solidFill>
                  </a:tcPr>
                </a:tc>
              </a:tr>
              <a:tr h="162090">
                <a:tc>
                  <a:txBody>
                    <a:bodyPr/>
                    <a:lstStyle/>
                    <a:p>
                      <a:pPr algn="l" rtl="0" fontAlgn="b"/>
                      <a:r>
                        <a:rPr lang="ru-RU" sz="1000" u="none" strike="noStrike" dirty="0">
                          <a:effectLst/>
                        </a:rPr>
                        <a:t>ДУГАЛАК Ярославль *  </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6 020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6 712</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8 870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9 980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11 239</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12 175</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12 640</a:t>
                      </a:r>
                      <a:endParaRPr lang="ru-RU" sz="1000" b="0" i="0" u="none" strike="noStrike">
                        <a:solidFill>
                          <a:srgbClr val="000000"/>
                        </a:solidFill>
                        <a:effectLst/>
                        <a:latin typeface="Calibri"/>
                      </a:endParaRPr>
                    </a:p>
                  </a:txBody>
                  <a:tcPr marL="9525" marR="9525" marT="9525" marB="0" anchor="b"/>
                </a:tc>
              </a:tr>
              <a:tr h="0">
                <a:tc>
                  <a:txBody>
                    <a:bodyPr/>
                    <a:lstStyle/>
                    <a:p>
                      <a:pPr algn="l" rtl="0" fontAlgn="ctr"/>
                      <a:r>
                        <a:rPr lang="ru-RU" sz="1000" u="none" strike="noStrike" dirty="0">
                          <a:effectLst/>
                        </a:rPr>
                        <a:t>Радуга-синтез   </a:t>
                      </a:r>
                      <a:endParaRPr lang="ru-RU" sz="1000" b="0" i="0" u="none" strike="noStrike" dirty="0">
                        <a:solidFill>
                          <a:srgbClr val="000000"/>
                        </a:solidFill>
                        <a:effectLst/>
                        <a:latin typeface="Calibri"/>
                      </a:endParaRPr>
                    </a:p>
                  </a:txBody>
                  <a:tcPr marL="9525" marR="9525" marT="9525" marB="0" anchor="ctr"/>
                </a:tc>
                <a:tc>
                  <a:txBody>
                    <a:bodyPr/>
                    <a:lstStyle/>
                    <a:p>
                      <a:pPr algn="r" rtl="0" fontAlgn="b"/>
                      <a:r>
                        <a:rPr lang="ru-RU" sz="1000" u="none" strike="noStrike">
                          <a:effectLst/>
                        </a:rPr>
                        <a:t>2 900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dirty="0">
                          <a:effectLst/>
                        </a:rPr>
                        <a:t>4 900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6 330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6 630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8 230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8 720</a:t>
                      </a:r>
                      <a:endParaRPr lang="ru-RU" sz="1000" b="0" i="0" u="none" strike="noStrike">
                        <a:solidFill>
                          <a:srgbClr val="000000"/>
                        </a:solidFill>
                        <a:effectLst/>
                        <a:latin typeface="Calibri"/>
                      </a:endParaRPr>
                    </a:p>
                  </a:txBody>
                  <a:tcPr marL="9525" marR="9525" marT="9525" marB="0" anchor="b"/>
                </a:tc>
                <a:tc>
                  <a:txBody>
                    <a:bodyPr/>
                    <a:lstStyle/>
                    <a:p>
                      <a:pPr algn="r" fontAlgn="b"/>
                      <a:r>
                        <a:rPr lang="ru-RU" sz="1000" u="none" strike="noStrike">
                          <a:effectLst/>
                        </a:rPr>
                        <a:t>10083</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b"/>
                      <a:r>
                        <a:rPr lang="ru-RU" sz="1000" u="none" strike="noStrike" dirty="0" smtClean="0">
                          <a:effectLst/>
                        </a:rPr>
                        <a:t>"</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200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500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2 300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3 067</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3 685</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3 004</a:t>
                      </a:r>
                      <a:endParaRPr lang="ru-RU" sz="1000" b="0" i="0" u="none" strike="noStrike">
                        <a:solidFill>
                          <a:srgbClr val="000000"/>
                        </a:solidFill>
                        <a:effectLst/>
                        <a:latin typeface="Calibri"/>
                      </a:endParaRPr>
                    </a:p>
                  </a:txBody>
                  <a:tcPr marL="9525" marR="9525" marT="9525" marB="0" anchor="b"/>
                </a:tc>
                <a:tc>
                  <a:txBody>
                    <a:bodyPr/>
                    <a:lstStyle/>
                    <a:p>
                      <a:pPr algn="r" fontAlgn="b"/>
                      <a:r>
                        <a:rPr lang="ru-RU" sz="1000" u="none" strike="noStrike">
                          <a:effectLst/>
                        </a:rPr>
                        <a:t>3499</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b"/>
                      <a:r>
                        <a:rPr lang="ru-RU" sz="1000" u="none" strike="noStrike" dirty="0">
                          <a:effectLst/>
                        </a:rPr>
                        <a:t>Пермские полиэфиры   </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3 600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dirty="0">
                          <a:effectLst/>
                        </a:rPr>
                        <a:t>3 600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2 367</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3 574</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2 941</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3 038</a:t>
                      </a:r>
                      <a:endParaRPr lang="ru-RU" sz="1000" b="0" i="0" u="none" strike="noStrike">
                        <a:solidFill>
                          <a:srgbClr val="000000"/>
                        </a:solidFill>
                        <a:effectLst/>
                        <a:latin typeface="Calibri"/>
                      </a:endParaRPr>
                    </a:p>
                  </a:txBody>
                  <a:tcPr marL="9525" marR="9525" marT="9525" marB="0" anchor="b"/>
                </a:tc>
                <a:tc>
                  <a:txBody>
                    <a:bodyPr/>
                    <a:lstStyle/>
                    <a:p>
                      <a:pPr algn="r" fontAlgn="b"/>
                      <a:r>
                        <a:rPr lang="ru-RU" sz="1000" u="none" strike="noStrike">
                          <a:effectLst/>
                        </a:rPr>
                        <a:t>4224</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b"/>
                      <a:r>
                        <a:rPr lang="ru-RU" sz="1000" u="none" strike="noStrike" dirty="0">
                          <a:effectLst/>
                        </a:rPr>
                        <a:t>Ярославские полиэфиры  </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1 800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dirty="0">
                          <a:effectLst/>
                        </a:rPr>
                        <a:t>2 420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1 500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2 250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2 635</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2 980</a:t>
                      </a:r>
                      <a:endParaRPr lang="ru-RU" sz="1000" b="0" i="0" u="none" strike="noStrike">
                        <a:solidFill>
                          <a:srgbClr val="000000"/>
                        </a:solidFill>
                        <a:effectLst/>
                        <a:latin typeface="Calibri"/>
                      </a:endParaRPr>
                    </a:p>
                  </a:txBody>
                  <a:tcPr marL="9525" marR="9525" marT="9525" marB="0" anchor="b"/>
                </a:tc>
                <a:tc>
                  <a:txBody>
                    <a:bodyPr/>
                    <a:lstStyle/>
                    <a:p>
                      <a:pPr algn="r" fontAlgn="b"/>
                      <a:r>
                        <a:rPr lang="ru-RU" sz="1000" u="none" strike="noStrike">
                          <a:effectLst/>
                        </a:rPr>
                        <a:t>3400</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ctr"/>
                      <a:r>
                        <a:rPr lang="ru-RU" sz="1000" u="none" strike="noStrike" dirty="0" err="1">
                          <a:effectLst/>
                        </a:rPr>
                        <a:t>Камтекс</a:t>
                      </a:r>
                      <a:r>
                        <a:rPr lang="ru-RU" sz="1000" u="none" strike="noStrike" dirty="0">
                          <a:effectLst/>
                        </a:rPr>
                        <a:t> Пермь  </a:t>
                      </a:r>
                      <a:endParaRPr lang="ru-RU" sz="1000" b="0" i="0" u="none" strike="noStrike" dirty="0">
                        <a:solidFill>
                          <a:srgbClr val="000000"/>
                        </a:solidFill>
                        <a:effectLst/>
                        <a:latin typeface="Calibri"/>
                      </a:endParaRPr>
                    </a:p>
                  </a:txBody>
                  <a:tcPr marL="9525" marR="9525" marT="9525" marB="0" anchor="ctr"/>
                </a:tc>
                <a:tc>
                  <a:txBody>
                    <a:bodyPr/>
                    <a:lstStyle/>
                    <a:p>
                      <a:pPr algn="r" rtl="0" fontAlgn="b"/>
                      <a:r>
                        <a:rPr lang="ru-RU" sz="1000" u="none" strike="noStrike">
                          <a:effectLst/>
                        </a:rPr>
                        <a:t>950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460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dirty="0">
                          <a:effectLst/>
                        </a:rPr>
                        <a:t>2 065</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1 932</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1 819</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2 281</a:t>
                      </a:r>
                      <a:endParaRPr lang="ru-RU" sz="1000" b="0" i="0" u="none" strike="noStrike">
                        <a:solidFill>
                          <a:srgbClr val="000000"/>
                        </a:solidFill>
                        <a:effectLst/>
                        <a:latin typeface="Calibri"/>
                      </a:endParaRPr>
                    </a:p>
                  </a:txBody>
                  <a:tcPr marL="9525" marR="9525" marT="9525" marB="0" anchor="b"/>
                </a:tc>
                <a:tc>
                  <a:txBody>
                    <a:bodyPr/>
                    <a:lstStyle/>
                    <a:p>
                      <a:pPr algn="r" fontAlgn="b"/>
                      <a:r>
                        <a:rPr lang="ru-RU" sz="1000" u="none" strike="noStrike">
                          <a:effectLst/>
                        </a:rPr>
                        <a:t>2174</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b"/>
                      <a:r>
                        <a:rPr lang="ru-RU" sz="1000" u="none" strike="noStrike" dirty="0">
                          <a:effectLst/>
                        </a:rPr>
                        <a:t>Прочие  </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 </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 </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dirty="0">
                          <a:effectLst/>
                        </a:rPr>
                        <a:t>300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a:effectLst/>
                        </a:rPr>
                        <a:t>450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450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520</a:t>
                      </a:r>
                      <a:endParaRPr lang="ru-RU" sz="1000" b="0" i="0" u="none" strike="noStrike">
                        <a:solidFill>
                          <a:srgbClr val="000000"/>
                        </a:solidFill>
                        <a:effectLst/>
                        <a:latin typeface="Calibri"/>
                      </a:endParaRPr>
                    </a:p>
                  </a:txBody>
                  <a:tcPr marL="9525" marR="9525" marT="9525" marB="0" anchor="b"/>
                </a:tc>
                <a:tc>
                  <a:txBody>
                    <a:bodyPr/>
                    <a:lstStyle/>
                    <a:p>
                      <a:pPr algn="r" rtl="0" fontAlgn="b"/>
                      <a:r>
                        <a:rPr lang="ru-RU" sz="1000" u="none" strike="noStrike">
                          <a:effectLst/>
                        </a:rPr>
                        <a:t>520</a:t>
                      </a:r>
                      <a:endParaRPr lang="ru-RU" sz="1000" b="0" i="0" u="none" strike="noStrike">
                        <a:solidFill>
                          <a:srgbClr val="000000"/>
                        </a:solidFill>
                        <a:effectLst/>
                        <a:latin typeface="Calibri"/>
                      </a:endParaRPr>
                    </a:p>
                  </a:txBody>
                  <a:tcPr marL="9525" marR="9525" marT="9525" marB="0" anchor="b"/>
                </a:tc>
              </a:tr>
              <a:tr h="162090">
                <a:tc>
                  <a:txBody>
                    <a:bodyPr/>
                    <a:lstStyle/>
                    <a:p>
                      <a:pPr algn="l" rtl="0" fontAlgn="ctr"/>
                      <a:r>
                        <a:rPr lang="ru-RU" sz="1000" u="none" strike="noStrike" dirty="0" err="1">
                          <a:effectLst/>
                        </a:rPr>
                        <a:t>Электроизолит</a:t>
                      </a:r>
                      <a:r>
                        <a:rPr lang="ru-RU" sz="1000" u="none" strike="noStrike" dirty="0">
                          <a:effectLst/>
                        </a:rPr>
                        <a:t>   </a:t>
                      </a:r>
                      <a:endParaRPr lang="ru-RU" sz="1000" b="0" i="0" u="none" strike="noStrike" dirty="0">
                        <a:solidFill>
                          <a:srgbClr val="000000"/>
                        </a:solidFill>
                        <a:effectLst/>
                        <a:latin typeface="Calibri"/>
                      </a:endParaRPr>
                    </a:p>
                  </a:txBody>
                  <a:tcPr marL="9525" marR="9525" marT="9525" marB="0" anchor="ctr"/>
                </a:tc>
                <a:tc>
                  <a:txBody>
                    <a:bodyPr/>
                    <a:lstStyle/>
                    <a:p>
                      <a:pPr algn="r" rtl="0" fontAlgn="b"/>
                      <a:r>
                        <a:rPr lang="ru-RU" sz="1000" u="none" strike="noStrike" dirty="0">
                          <a:effectLst/>
                        </a:rPr>
                        <a:t>420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650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560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280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280</a:t>
                      </a:r>
                      <a:endParaRPr lang="ru-RU" sz="1000" b="0" i="0" u="none" strike="noStrike" dirty="0">
                        <a:solidFill>
                          <a:srgbClr val="000000"/>
                        </a:solidFill>
                        <a:effectLst/>
                        <a:latin typeface="Calibri"/>
                      </a:endParaRPr>
                    </a:p>
                  </a:txBody>
                  <a:tcPr marL="9525" marR="9525" marT="9525" marB="0" anchor="b"/>
                </a:tc>
                <a:tc>
                  <a:txBody>
                    <a:bodyPr/>
                    <a:lstStyle/>
                    <a:p>
                      <a:pPr algn="r" rtl="0" fontAlgn="b"/>
                      <a:r>
                        <a:rPr lang="ru-RU" sz="1000" u="none" strike="noStrike" dirty="0">
                          <a:effectLst/>
                        </a:rPr>
                        <a:t>280</a:t>
                      </a:r>
                      <a:endParaRPr lang="ru-RU" sz="1000" b="0" i="0" u="none" strike="noStrike" dirty="0">
                        <a:solidFill>
                          <a:srgbClr val="000000"/>
                        </a:solidFill>
                        <a:effectLst/>
                        <a:latin typeface="Calibri"/>
                      </a:endParaRPr>
                    </a:p>
                  </a:txBody>
                  <a:tcPr marL="9525" marR="9525" marT="9525" marB="0" anchor="b"/>
                </a:tc>
                <a:tc>
                  <a:txBody>
                    <a:bodyPr/>
                    <a:lstStyle/>
                    <a:p>
                      <a:pPr algn="r" fontAlgn="b"/>
                      <a:r>
                        <a:rPr lang="ru-RU" sz="1000" u="none" strike="noStrike" dirty="0">
                          <a:effectLst/>
                        </a:rPr>
                        <a:t>273</a:t>
                      </a:r>
                      <a:endParaRPr lang="ru-RU" sz="1000" b="0" i="0" u="none" strike="noStrike" dirty="0">
                        <a:solidFill>
                          <a:srgbClr val="000000"/>
                        </a:solidFill>
                        <a:effectLst/>
                        <a:latin typeface="Calibri"/>
                      </a:endParaRPr>
                    </a:p>
                  </a:txBody>
                  <a:tcPr marL="9525" marR="9525" marT="9525" marB="0" anchor="b"/>
                </a:tc>
              </a:tr>
              <a:tr h="345156">
                <a:tc>
                  <a:txBody>
                    <a:bodyPr/>
                    <a:lstStyle/>
                    <a:p>
                      <a:pPr algn="l" rtl="0" fontAlgn="b"/>
                      <a:r>
                        <a:rPr lang="ru-RU" sz="1100" b="1" u="none" strike="noStrike" dirty="0">
                          <a:effectLst/>
                        </a:rPr>
                        <a:t>ИТОГО РОССИЙСКОЕ ПРОИЗВОДСТВО:   </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15 890</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19 242</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24 292</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28 163</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31 279</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32 998</a:t>
                      </a:r>
                      <a:endParaRPr lang="ru-RU" sz="1100" b="1" i="0" u="none" strike="noStrike" dirty="0">
                        <a:solidFill>
                          <a:srgbClr val="000000"/>
                        </a:solidFill>
                        <a:effectLst/>
                        <a:latin typeface="Calibri"/>
                      </a:endParaRPr>
                    </a:p>
                  </a:txBody>
                  <a:tcPr marL="9525" marR="9525" marT="9525" marB="0" anchor="b"/>
                </a:tc>
                <a:tc>
                  <a:txBody>
                    <a:bodyPr/>
                    <a:lstStyle/>
                    <a:p>
                      <a:pPr algn="r" rtl="0" fontAlgn="b"/>
                      <a:r>
                        <a:rPr lang="ru-RU" sz="1100" b="1" u="none" strike="noStrike" dirty="0">
                          <a:effectLst/>
                        </a:rPr>
                        <a:t>36 813</a:t>
                      </a:r>
                      <a:endParaRPr lang="ru-RU" sz="1100" b="1" i="0" u="none" strike="noStrike" dirty="0">
                        <a:solidFill>
                          <a:srgbClr val="000000"/>
                        </a:solidFill>
                        <a:effectLst/>
                        <a:latin typeface="Calibri"/>
                      </a:endParaRPr>
                    </a:p>
                  </a:txBody>
                  <a:tcPr marL="9525" marR="9525" marT="9525" marB="0" anchor="b"/>
                </a:tc>
              </a:tr>
            </a:tbl>
          </a:graphicData>
        </a:graphic>
      </p:graphicFrame>
      <p:sp>
        <p:nvSpPr>
          <p:cNvPr id="22" name="Заголовок 1"/>
          <p:cNvSpPr txBox="1">
            <a:spLocks/>
          </p:cNvSpPr>
          <p:nvPr/>
        </p:nvSpPr>
        <p:spPr>
          <a:xfrm>
            <a:off x="1090749" y="310652"/>
            <a:ext cx="10308771" cy="3228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40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Tree>
    <p:extLst>
      <p:ext uri="{BB962C8B-B14F-4D97-AF65-F5344CB8AC3E}">
        <p14:creationId xmlns:p14="http://schemas.microsoft.com/office/powerpoint/2010/main" val="3222095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0925" y="1045028"/>
            <a:ext cx="4262634" cy="4262634"/>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6734" y="2199432"/>
            <a:ext cx="6157704" cy="4331996"/>
          </a:xfrm>
          <a:prstGeom prst="rect">
            <a:avLst/>
          </a:prstGeom>
        </p:spPr>
      </p:pic>
      <p:sp>
        <p:nvSpPr>
          <p:cNvPr id="6" name="Заголовок 1"/>
          <p:cNvSpPr>
            <a:spLocks noGrp="1"/>
          </p:cNvSpPr>
          <p:nvPr>
            <p:ph type="title"/>
          </p:nvPr>
        </p:nvSpPr>
        <p:spPr>
          <a:xfrm>
            <a:off x="537997" y="217714"/>
            <a:ext cx="7378095" cy="43542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8" name="TextBox 7"/>
          <p:cNvSpPr txBox="1"/>
          <p:nvPr/>
        </p:nvSpPr>
        <p:spPr>
          <a:xfrm>
            <a:off x="4753559" y="1045028"/>
            <a:ext cx="6497915" cy="954107"/>
          </a:xfrm>
          <a:prstGeom prst="rect">
            <a:avLst/>
          </a:prstGeom>
          <a:noFill/>
        </p:spPr>
        <p:txBody>
          <a:bodyPr wrap="square" rtlCol="0">
            <a:spAutoFit/>
          </a:bodyPr>
          <a:lstStyle/>
          <a:p>
            <a:r>
              <a:rPr lang="ru-RU" sz="1400" b="1" dirty="0" smtClean="0">
                <a:solidFill>
                  <a:srgbClr val="FF0000"/>
                </a:solidFill>
              </a:rPr>
              <a:t>20. Эко-холодильник</a:t>
            </a:r>
          </a:p>
          <a:p>
            <a:r>
              <a:rPr lang="ru-RU" sz="1400" dirty="0"/>
              <a:t>Современные мобильные холодильники, изготовленные из легчайших, но прочных материалов, позволяют легко сохранять продукты свежими и прохладными во время поездок и походов</a:t>
            </a:r>
            <a:r>
              <a:rPr lang="ru-RU" sz="1400" dirty="0" smtClean="0"/>
              <a:t>. Не потребляет электричества.</a:t>
            </a:r>
            <a:endParaRPr lang="ru-RU" sz="1400" dirty="0"/>
          </a:p>
        </p:txBody>
      </p:sp>
    </p:spTree>
    <p:extLst>
      <p:ext uri="{BB962C8B-B14F-4D97-AF65-F5344CB8AC3E}">
        <p14:creationId xmlns:p14="http://schemas.microsoft.com/office/powerpoint/2010/main" val="246390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001" y="4241849"/>
            <a:ext cx="5305068" cy="2211202"/>
          </a:xfrm>
        </p:spPr>
        <p:txBody>
          <a:bodyPr>
            <a:noAutofit/>
          </a:bodyPr>
          <a:lstStyle/>
          <a:p>
            <a:r>
              <a:rPr lang="ru-RU" sz="1200" dirty="0"/>
              <a:t>Не так давно, стало достоверно известно что Российская компания </a:t>
            </a:r>
            <a:r>
              <a:rPr lang="ru-RU" sz="1200" dirty="0" err="1"/>
              <a:t>Umatex</a:t>
            </a:r>
            <a:r>
              <a:rPr lang="ru-RU" sz="1200" dirty="0"/>
              <a:t>, занимающаяся производством карбонового волокна, заключила договор с </a:t>
            </a:r>
            <a:r>
              <a:rPr lang="ru-RU" sz="1200" dirty="0" err="1"/>
              <a:t>Kawasaki</a:t>
            </a:r>
            <a:r>
              <a:rPr lang="ru-RU" sz="1200" dirty="0"/>
              <a:t> </a:t>
            </a:r>
            <a:r>
              <a:rPr lang="ru-RU" sz="1200" dirty="0" err="1"/>
              <a:t>Puccetti</a:t>
            </a:r>
            <a:r>
              <a:rPr lang="ru-RU" sz="1200" dirty="0"/>
              <a:t> </a:t>
            </a:r>
            <a:r>
              <a:rPr lang="ru-RU" sz="1200" dirty="0" err="1" smtClean="0"/>
              <a:t>Racing</a:t>
            </a:r>
            <a:r>
              <a:rPr lang="ru-RU" sz="1200" dirty="0" smtClean="0"/>
              <a:t> по </a:t>
            </a:r>
            <a:r>
              <a:rPr lang="ru-RU" sz="1200" dirty="0"/>
              <a:t>производству тюнинга для мотоциклов. Оно планирует увеличить экспорт продаж, карбоновых тканей, в основе которых углеродное волокно, приблизительно на 20%.</a:t>
            </a:r>
            <a:br>
              <a:rPr lang="ru-RU" sz="1200" dirty="0"/>
            </a:br>
            <a:r>
              <a:rPr lang="ru-RU" sz="1200" dirty="0" smtClean="0"/>
              <a:t>Каждый </a:t>
            </a:r>
            <a:r>
              <a:rPr lang="ru-RU" sz="1200" dirty="0"/>
              <a:t>год, </a:t>
            </a:r>
            <a:r>
              <a:rPr lang="ru-RU" sz="1200" dirty="0" err="1"/>
              <a:t>мототюнингу</a:t>
            </a:r>
            <a:r>
              <a:rPr lang="ru-RU" sz="1200" dirty="0"/>
              <a:t> требуется более 600 тонн карбонового волокна, постепенно эта потребность увеличивается. Сотрудничая с </a:t>
            </a:r>
            <a:r>
              <a:rPr lang="ru-RU" sz="1200" dirty="0" err="1"/>
              <a:t>Kawasaki</a:t>
            </a:r>
            <a:r>
              <a:rPr lang="ru-RU" sz="1200" dirty="0"/>
              <a:t>, компания </a:t>
            </a:r>
            <a:r>
              <a:rPr lang="ru-RU" sz="1200" dirty="0" err="1"/>
              <a:t>Umatex</a:t>
            </a:r>
            <a:r>
              <a:rPr lang="ru-RU" sz="1200" dirty="0"/>
              <a:t> будет не только продвигать свою продукцию, но и закрепится на мировом рынке компонентов для мотоциклов и авто. </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616" y="3945629"/>
            <a:ext cx="4261578" cy="2699657"/>
          </a:xfrm>
          <a:prstGeom prst="rect">
            <a:avLst/>
          </a:prstGeom>
        </p:spPr>
      </p:pic>
      <p:sp>
        <p:nvSpPr>
          <p:cNvPr id="6" name="Заголовок 1"/>
          <p:cNvSpPr>
            <a:spLocks noGrp="1"/>
          </p:cNvSpPr>
          <p:nvPr>
            <p:ph type="title"/>
          </p:nvPr>
        </p:nvSpPr>
        <p:spPr>
          <a:xfrm>
            <a:off x="564122" y="278675"/>
            <a:ext cx="7726437" cy="365760"/>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85" y="827314"/>
            <a:ext cx="4585577" cy="3054066"/>
          </a:xfrm>
          <a:prstGeom prst="rect">
            <a:avLst/>
          </a:prstGeom>
        </p:spPr>
      </p:pic>
      <p:sp>
        <p:nvSpPr>
          <p:cNvPr id="8" name="Объект 2"/>
          <p:cNvSpPr txBox="1">
            <a:spLocks/>
          </p:cNvSpPr>
          <p:nvPr/>
        </p:nvSpPr>
        <p:spPr>
          <a:xfrm>
            <a:off x="5347062" y="2901147"/>
            <a:ext cx="5268687" cy="137356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ru-RU" sz="1400" dirty="0"/>
          </a:p>
        </p:txBody>
      </p:sp>
      <p:sp>
        <p:nvSpPr>
          <p:cNvPr id="9" name="Прямоугольник 8"/>
          <p:cNvSpPr/>
          <p:nvPr/>
        </p:nvSpPr>
        <p:spPr>
          <a:xfrm>
            <a:off x="5268685" y="530577"/>
            <a:ext cx="6670766" cy="3416320"/>
          </a:xfrm>
          <a:prstGeom prst="rect">
            <a:avLst/>
          </a:prstGeom>
        </p:spPr>
        <p:txBody>
          <a:bodyPr wrap="square">
            <a:spAutoFit/>
          </a:bodyPr>
          <a:lstStyle/>
          <a:p>
            <a:endParaRPr lang="ru-RU" sz="1200" dirty="0" smtClean="0"/>
          </a:p>
          <a:p>
            <a:r>
              <a:rPr lang="ru-RU" sz="1200" b="1" dirty="0" smtClean="0">
                <a:solidFill>
                  <a:schemeClr val="accent6"/>
                </a:solidFill>
              </a:rPr>
              <a:t>21. Автомобилестроение</a:t>
            </a:r>
          </a:p>
          <a:p>
            <a:r>
              <a:rPr lang="ru-RU" sz="1200" dirty="0" smtClean="0"/>
              <a:t>Уникальный </a:t>
            </a:r>
            <a:r>
              <a:rPr lang="ru-RU" sz="1200" dirty="0"/>
              <a:t>композитный материал — углепластик пока используется в основном в спортивном автомобилестроении для </a:t>
            </a:r>
            <a:r>
              <a:rPr lang="ru-RU" sz="1200" dirty="0" err="1"/>
              <a:t>суперкаров</a:t>
            </a:r>
            <a:r>
              <a:rPr lang="ru-RU" sz="1200" dirty="0"/>
              <a:t> и болидов, потому что </a:t>
            </a:r>
            <a:r>
              <a:rPr lang="ru-RU" sz="1200" dirty="0">
                <a:solidFill>
                  <a:schemeClr val="accent6">
                    <a:lumMod val="75000"/>
                  </a:schemeClr>
                </a:solidFill>
              </a:rPr>
              <a:t>массовое </a:t>
            </a:r>
            <a:r>
              <a:rPr lang="ru-RU" sz="1200" dirty="0" smtClean="0">
                <a:solidFill>
                  <a:schemeClr val="accent6">
                    <a:lumMod val="75000"/>
                  </a:schemeClr>
                </a:solidFill>
              </a:rPr>
              <a:t>серийное использование </a:t>
            </a:r>
            <a:r>
              <a:rPr lang="ru-RU" sz="1200" dirty="0">
                <a:solidFill>
                  <a:schemeClr val="accent6">
                    <a:lumMod val="75000"/>
                  </a:schemeClr>
                </a:solidFill>
              </a:rPr>
              <a:t>сдерживается высокой ценой и </a:t>
            </a:r>
            <a:r>
              <a:rPr lang="ru-RU" sz="1200" dirty="0" smtClean="0">
                <a:solidFill>
                  <a:schemeClr val="accent6">
                    <a:lumMod val="75000"/>
                  </a:schemeClr>
                </a:solidFill>
              </a:rPr>
              <a:t>эксплуатационными</a:t>
            </a:r>
            <a:r>
              <a:rPr lang="ru-RU" sz="1200" dirty="0">
                <a:solidFill>
                  <a:schemeClr val="accent6">
                    <a:lumMod val="75000"/>
                  </a:schemeClr>
                </a:solidFill>
              </a:rPr>
              <a:t> характеристиками карбона.</a:t>
            </a:r>
            <a:endParaRPr lang="ru-RU" sz="1200" dirty="0" smtClean="0">
              <a:solidFill>
                <a:schemeClr val="accent6">
                  <a:lumMod val="75000"/>
                </a:schemeClr>
              </a:solidFill>
            </a:endParaRPr>
          </a:p>
          <a:p>
            <a:r>
              <a:rPr lang="ru-RU" sz="1200" dirty="0" smtClean="0"/>
              <a:t>Детали </a:t>
            </a:r>
            <a:r>
              <a:rPr lang="ru-RU" sz="1200" dirty="0"/>
              <a:t>из него прочные и легкие, что идеально подходит для легковых и грузовых автомобилей (так же, как и для самолетов, лодок, и прочих транспортных средств), </a:t>
            </a:r>
            <a:r>
              <a:rPr lang="ru-RU" sz="1200" dirty="0" smtClean="0"/>
              <a:t>то есть </a:t>
            </a:r>
            <a:r>
              <a:rPr lang="ru-RU" sz="1200" dirty="0"/>
              <a:t>мы имеем на руках материал, </a:t>
            </a:r>
            <a:r>
              <a:rPr lang="ru-RU" sz="1200" dirty="0">
                <a:solidFill>
                  <a:schemeClr val="accent6">
                    <a:lumMod val="75000"/>
                  </a:schemeClr>
                </a:solidFill>
              </a:rPr>
              <a:t>который имеет хорошие аэродинамические свойства, достаточно безопасный, и легче чем сталь или алюминий</a:t>
            </a:r>
            <a:r>
              <a:rPr lang="ru-RU" sz="1200" dirty="0"/>
              <a:t>. Как вы вероятно знаете, легкий автомобиль может использовать менее мощный двигатель, и как следствие - большую экономию топлива</a:t>
            </a:r>
            <a:r>
              <a:rPr lang="ru-RU" sz="1200" dirty="0" smtClean="0"/>
              <a:t>.</a:t>
            </a:r>
          </a:p>
          <a:p>
            <a:r>
              <a:rPr lang="ru-RU" sz="1200" dirty="0">
                <a:solidFill>
                  <a:schemeClr val="accent6">
                    <a:lumMod val="75000"/>
                  </a:schemeClr>
                </a:solidFill>
              </a:rPr>
              <a:t>Углепластик прочен и легок</a:t>
            </a:r>
            <a:r>
              <a:rPr lang="ru-RU" sz="1200" dirty="0"/>
              <a:t>, но так же дорог в производстве и отнимает гораздо больше времени при изготовлении деталей по сравнению с другими конкурирующими материалами. Кроме того, сталь и алюминий можно относительно легко </a:t>
            </a:r>
            <a:r>
              <a:rPr lang="ru-RU" sz="1200" dirty="0" err="1"/>
              <a:t>отрихтовать</a:t>
            </a:r>
            <a:r>
              <a:rPr lang="ru-RU" sz="1200" dirty="0"/>
              <a:t> и отремонтировать после аварии (заварить например). Углепластик же при повреждении образует множество осколков, острых как бритва рваных краев, и так просто восстановить его не удастся</a:t>
            </a:r>
            <a:r>
              <a:rPr lang="ru-RU" sz="1200" dirty="0" smtClean="0"/>
              <a:t>.</a:t>
            </a:r>
          </a:p>
        </p:txBody>
      </p:sp>
    </p:spTree>
    <p:extLst>
      <p:ext uri="{BB962C8B-B14F-4D97-AF65-F5344CB8AC3E}">
        <p14:creationId xmlns:p14="http://schemas.microsoft.com/office/powerpoint/2010/main" val="199420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477691" y="862152"/>
            <a:ext cx="6714309" cy="5146765"/>
          </a:xfrm>
        </p:spPr>
        <p:txBody>
          <a:bodyPr>
            <a:normAutofit fontScale="92500" lnSpcReduction="10000"/>
          </a:bodyPr>
          <a:lstStyle/>
          <a:p>
            <a:r>
              <a:rPr lang="ru-RU" dirty="0" smtClean="0"/>
              <a:t>22. Планируется </a:t>
            </a:r>
            <a:r>
              <a:rPr lang="ru-RU" dirty="0"/>
              <a:t>также разработать </a:t>
            </a:r>
            <a:r>
              <a:rPr lang="ru-RU" u="sng" dirty="0">
                <a:hlinkClick r:id="rId2"/>
              </a:rPr>
              <a:t>новый модульный скафандр</a:t>
            </a:r>
            <a:r>
              <a:rPr lang="ru-RU" dirty="0"/>
              <a:t> для космонавтов. Контракт предполагается подписать с РКК «Энергия».</a:t>
            </a:r>
          </a:p>
          <a:p>
            <a:r>
              <a:rPr lang="ru-RU" dirty="0" smtClean="0"/>
              <a:t>Корпус </a:t>
            </a:r>
            <a:r>
              <a:rPr lang="ru-RU" dirty="0"/>
              <a:t>нового российского скафандра для работы человека в открытом космосе впервые предлагается изготовить на предприятии «Звезда» из композитных материалов. Предполагается сделать композитную кирасу (жесткий корпус скафандру), хотя нынешний вариант из алюминия дает дополнительную защиту жизненно важных органов с точки зрения радиационной защиты. В космической технике из композитов изготавливают силовые конструкции космических аппаратов.</a:t>
            </a:r>
          </a:p>
          <a:p>
            <a:r>
              <a:rPr lang="ru-RU" dirty="0" smtClean="0"/>
              <a:t>Новейший </a:t>
            </a:r>
            <a:r>
              <a:rPr lang="ru-RU" dirty="0"/>
              <a:t>российский скафандр «Орлан-МКС» с автоматической системой охлаждения и широким использованием современных материалов, который сейчас используется на МКС, не приспособлен для нахождения на поверхности планет и служит только для выхода в космос</a:t>
            </a:r>
            <a:r>
              <a:rPr lang="ru-RU" dirty="0" smtClean="0"/>
              <a:t>. Скафандры </a:t>
            </a:r>
            <a:r>
              <a:rPr lang="ru-RU" dirty="0"/>
              <a:t>NASA не отвечают техническим требованиям, не вполне безопасны, поэтому вся надежда на новые «Орлан-МКС».</a:t>
            </a:r>
          </a:p>
          <a:p>
            <a:endParaRPr lang="ru-RU" dirty="0"/>
          </a:p>
        </p:txBody>
      </p:sp>
      <p:sp>
        <p:nvSpPr>
          <p:cNvPr id="4" name="Заголовок 1"/>
          <p:cNvSpPr>
            <a:spLocks noGrp="1"/>
          </p:cNvSpPr>
          <p:nvPr>
            <p:ph type="title"/>
          </p:nvPr>
        </p:nvSpPr>
        <p:spPr>
          <a:xfrm>
            <a:off x="537997" y="261257"/>
            <a:ext cx="7073295" cy="400594"/>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36" y="844732"/>
            <a:ext cx="5297425" cy="3335381"/>
          </a:xfrm>
          <a:prstGeom prst="rect">
            <a:avLst/>
          </a:prstGeom>
        </p:spPr>
      </p:pic>
    </p:spTree>
    <p:extLst>
      <p:ext uri="{BB962C8B-B14F-4D97-AF65-F5344CB8AC3E}">
        <p14:creationId xmlns:p14="http://schemas.microsoft.com/office/powerpoint/2010/main" val="171998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677334" y="348343"/>
            <a:ext cx="7613226" cy="409303"/>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85" y="3787950"/>
            <a:ext cx="4581164" cy="3054108"/>
          </a:xfrm>
          <a:prstGeom prst="rect">
            <a:avLst/>
          </a:prstGeom>
        </p:spPr>
      </p:pic>
      <p:sp>
        <p:nvSpPr>
          <p:cNvPr id="8" name="TextBox 7"/>
          <p:cNvSpPr txBox="1"/>
          <p:nvPr/>
        </p:nvSpPr>
        <p:spPr>
          <a:xfrm>
            <a:off x="5151120" y="781095"/>
            <a:ext cx="6278880" cy="3985706"/>
          </a:xfrm>
          <a:prstGeom prst="rect">
            <a:avLst/>
          </a:prstGeom>
          <a:noFill/>
        </p:spPr>
        <p:txBody>
          <a:bodyPr wrap="square" rtlCol="0">
            <a:spAutoFit/>
          </a:bodyPr>
          <a:lstStyle/>
          <a:p>
            <a:r>
              <a:rPr lang="ru-RU" sz="1100" dirty="0" smtClean="0"/>
              <a:t>23. Толстовка</a:t>
            </a:r>
            <a:r>
              <a:rPr lang="ru-RU" sz="1100" dirty="0"/>
              <a:t>, которая прослужит сто лет – бессмысленная идея. Тем не менее, название новой толстовки от </a:t>
            </a:r>
            <a:r>
              <a:rPr lang="ru-RU" sz="1100" dirty="0" err="1"/>
              <a:t>Vollebak</a:t>
            </a:r>
            <a:r>
              <a:rPr lang="ru-RU" sz="1100" dirty="0"/>
              <a:t> показывает всю серьезность намерений производителя. Действительно, толстовка, которая призвана пережить своего владельца, изготовлена из тех же материалов, которые используются в космических скафандрах, бронежилетах и при постройке авианосцев. Для изготовления </a:t>
            </a:r>
            <a:r>
              <a:rPr lang="ru-RU" sz="1100" dirty="0" err="1"/>
              <a:t>Volewbak</a:t>
            </a:r>
            <a:r>
              <a:rPr lang="ru-RU" sz="1100" dirty="0"/>
              <a:t> 100 </a:t>
            </a:r>
            <a:r>
              <a:rPr lang="ru-RU" sz="1100" dirty="0" err="1"/>
              <a:t>Year</a:t>
            </a:r>
            <a:r>
              <a:rPr lang="ru-RU" sz="1100" dirty="0"/>
              <a:t> </a:t>
            </a:r>
            <a:r>
              <a:rPr lang="ru-RU" sz="1100" dirty="0" err="1"/>
              <a:t>Hoodie</a:t>
            </a:r>
            <a:r>
              <a:rPr lang="ru-RU" sz="1100" dirty="0"/>
              <a:t> производители взяли материал </a:t>
            </a:r>
            <a:r>
              <a:rPr lang="ru-RU" sz="1100" dirty="0" err="1"/>
              <a:t>DuPont</a:t>
            </a:r>
            <a:r>
              <a:rPr lang="ru-RU" sz="1100" dirty="0"/>
              <a:t> </a:t>
            </a:r>
            <a:r>
              <a:rPr lang="ru-RU" sz="1100" dirty="0" err="1"/>
              <a:t>Kevlar</a:t>
            </a:r>
            <a:r>
              <a:rPr lang="ru-RU" sz="1100" dirty="0"/>
              <a:t>, </a:t>
            </a:r>
            <a:r>
              <a:rPr lang="ru-RU" sz="1100" dirty="0" err="1"/>
              <a:t>арамидное</a:t>
            </a:r>
            <a:r>
              <a:rPr lang="ru-RU" sz="1100" dirty="0"/>
              <a:t> волокно, и превратили его в </a:t>
            </a:r>
            <a:r>
              <a:rPr lang="ru-RU" sz="1100" dirty="0" err="1"/>
              <a:t>супермягкий</a:t>
            </a:r>
            <a:r>
              <a:rPr lang="ru-RU" sz="1100" dirty="0"/>
              <a:t> трикотаж. Благодаря тому, что толстовка на 100% изготовлена из </a:t>
            </a:r>
            <a:r>
              <a:rPr lang="ru-RU" sz="1100" dirty="0" err="1" smtClean="0"/>
              <a:t>кевлара</a:t>
            </a:r>
            <a:r>
              <a:rPr lang="ru-RU" sz="1100" dirty="0" smtClean="0"/>
              <a:t>, </a:t>
            </a:r>
            <a:r>
              <a:rPr lang="ru-RU" sz="1100" dirty="0"/>
              <a:t>она несет все характеристики этого материала</a:t>
            </a:r>
            <a:r>
              <a:rPr lang="ru-RU" sz="1100" dirty="0" smtClean="0"/>
              <a:t>.</a:t>
            </a:r>
            <a:endParaRPr lang="en-US" sz="1100" dirty="0" smtClean="0"/>
          </a:p>
          <a:p>
            <a:r>
              <a:rPr lang="ru-RU" sz="1100" dirty="0">
                <a:solidFill>
                  <a:schemeClr val="accent6">
                    <a:lumMod val="75000"/>
                  </a:schemeClr>
                </a:solidFill>
              </a:rPr>
              <a:t>Кевларовые нити обладают прочной структурой, которая по крепости превышает сталь в 5 раз, по жесткости </a:t>
            </a:r>
            <a:r>
              <a:rPr lang="ru-RU" sz="1100" dirty="0" err="1">
                <a:solidFill>
                  <a:schemeClr val="accent6">
                    <a:lumMod val="75000"/>
                  </a:schemeClr>
                </a:solidFill>
              </a:rPr>
              <a:t>кевлар</a:t>
            </a:r>
            <a:r>
              <a:rPr lang="ru-RU" sz="1100" dirty="0">
                <a:solidFill>
                  <a:schemeClr val="accent6">
                    <a:lumMod val="75000"/>
                  </a:schemeClr>
                </a:solidFill>
              </a:rPr>
              <a:t> может сравниться со стекловолокном. </a:t>
            </a:r>
            <a:r>
              <a:rPr lang="ru-RU" sz="1100" dirty="0" err="1">
                <a:solidFill>
                  <a:schemeClr val="accent6">
                    <a:lumMod val="75000"/>
                  </a:schemeClr>
                </a:solidFill>
              </a:rPr>
              <a:t>Кевлар</a:t>
            </a:r>
            <a:r>
              <a:rPr lang="ru-RU" sz="1100" dirty="0">
                <a:solidFill>
                  <a:schemeClr val="accent6">
                    <a:lumMod val="75000"/>
                  </a:schemeClr>
                </a:solidFill>
              </a:rPr>
              <a:t>, не смотря на свое химическое происхождение, абсолютно безопасен для здоровья человека, устойчив к перепадам температур и сохраняет свои свойства в самых сложных условиях, не возгорается и не плавится. Кевларовая ткань не боится воздействия органических растворителей, устойчива к коррозии. Под воздействием низких температур кевларовая ткань не только не портиться, но становится еще прочнее.</a:t>
            </a:r>
            <a:br>
              <a:rPr lang="ru-RU" sz="1100" dirty="0">
                <a:solidFill>
                  <a:schemeClr val="accent6">
                    <a:lumMod val="75000"/>
                  </a:schemeClr>
                </a:solidFill>
              </a:rPr>
            </a:br>
            <a:r>
              <a:rPr lang="ru-RU" sz="1100" dirty="0"/>
              <a:t>Не смотря на все достоинства этого материала, есть у него и слабые стороны. А именно — под воздействием солнечных лучей и влаги структура ткани разрушается, волокна становятся менее прочными и теряют свои свойства. Некоторые производители покрывают изделия из </a:t>
            </a:r>
            <a:r>
              <a:rPr lang="ru-RU" sz="1100" dirty="0" err="1"/>
              <a:t>кевлара</a:t>
            </a:r>
            <a:r>
              <a:rPr lang="ru-RU" sz="1100" dirty="0"/>
              <a:t> специальным оберегающим слоем, позволяя свести к минимуму и этот недостаток.</a:t>
            </a:r>
            <a:br>
              <a:rPr lang="ru-RU" sz="1100" dirty="0"/>
            </a:br>
            <a:r>
              <a:rPr lang="ru-RU" sz="1100" dirty="0" smtClean="0"/>
              <a:t> </a:t>
            </a:r>
            <a:r>
              <a:rPr lang="ru-RU" sz="1100" dirty="0"/>
              <a:t>Фирма </a:t>
            </a:r>
            <a:r>
              <a:rPr lang="ru-RU" sz="1100" dirty="0" err="1"/>
              <a:t>Vollebak</a:t>
            </a:r>
            <a:r>
              <a:rPr lang="ru-RU" sz="1100" dirty="0"/>
              <a:t> не стала окрашивать толстовку в разные цвета, вместо этого они сохранили естественный бледно-желтый цвет материала, что придает одежде действительно живую и изношенную внешность.</a:t>
            </a:r>
          </a:p>
        </p:txBody>
      </p:sp>
      <p:sp>
        <p:nvSpPr>
          <p:cNvPr id="10" name="TextBox 9"/>
          <p:cNvSpPr txBox="1"/>
          <p:nvPr/>
        </p:nvSpPr>
        <p:spPr>
          <a:xfrm>
            <a:off x="5329646" y="5390614"/>
            <a:ext cx="5291929" cy="1277273"/>
          </a:xfrm>
          <a:prstGeom prst="rect">
            <a:avLst/>
          </a:prstGeom>
          <a:noFill/>
        </p:spPr>
        <p:txBody>
          <a:bodyPr wrap="square" rtlCol="0">
            <a:spAutoFit/>
          </a:bodyPr>
          <a:lstStyle/>
          <a:p>
            <a:r>
              <a:rPr lang="ru-RU" sz="1100" dirty="0"/>
              <a:t>Черная Толстовка из </a:t>
            </a:r>
            <a:r>
              <a:rPr lang="ru-RU" sz="1100" dirty="0" smtClean="0"/>
              <a:t>хлопка с подкладкой из </a:t>
            </a:r>
            <a:r>
              <a:rPr lang="ru-RU" sz="1100" dirty="0" err="1" smtClean="0"/>
              <a:t>кевлара</a:t>
            </a:r>
            <a:endParaRPr lang="ru-RU" sz="1100" dirty="0"/>
          </a:p>
          <a:p>
            <a:pPr lvl="0"/>
            <a:r>
              <a:rPr lang="ru-RU" sz="1100" dirty="0"/>
              <a:t>одежда для защиты от ножевых порезов и ударов</a:t>
            </a:r>
          </a:p>
          <a:p>
            <a:pPr lvl="0"/>
            <a:r>
              <a:rPr lang="ru-RU" sz="1100" dirty="0"/>
              <a:t>одежда для защиты от травматического оружия</a:t>
            </a:r>
          </a:p>
          <a:p>
            <a:pPr lvl="0"/>
            <a:r>
              <a:rPr lang="ru-RU" sz="1100" dirty="0"/>
              <a:t>одежда для защиты от укусов собак</a:t>
            </a:r>
          </a:p>
          <a:p>
            <a:pPr lvl="0"/>
            <a:r>
              <a:rPr lang="ru-RU" sz="1100" dirty="0"/>
              <a:t>одежда для защиты от </a:t>
            </a:r>
            <a:r>
              <a:rPr lang="ru-RU" sz="1100" dirty="0" smtClean="0"/>
              <a:t>ожогов</a:t>
            </a:r>
          </a:p>
          <a:p>
            <a:pPr lvl="0"/>
            <a:endParaRPr lang="ru-RU" sz="1100" dirty="0" smtClean="0"/>
          </a:p>
          <a:p>
            <a:pPr lvl="0"/>
            <a:r>
              <a:rPr lang="ru-RU" sz="1100" dirty="0" smtClean="0"/>
              <a:t>Стоимость толстовки 18000 р.</a:t>
            </a:r>
            <a:endParaRPr lang="ru-RU" sz="1100" dirty="0"/>
          </a:p>
        </p:txBody>
      </p:sp>
      <p:pic>
        <p:nvPicPr>
          <p:cNvPr id="1026" name="Picture 2" descr="Tolstovka-iz-kevlara-Volleba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85" y="781095"/>
            <a:ext cx="4581164" cy="300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35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1185230"/>
            <a:ext cx="9860037" cy="4719182"/>
          </a:xfrm>
        </p:spPr>
        <p:txBody>
          <a:bodyPr>
            <a:normAutofit/>
          </a:bodyPr>
          <a:lstStyle/>
          <a:p>
            <a:r>
              <a:rPr lang="ru-RU" sz="2000" b="1" dirty="0" smtClean="0">
                <a:solidFill>
                  <a:srgbClr val="FF0000"/>
                </a:solidFill>
              </a:rPr>
              <a:t>Разработка новых материалов:</a:t>
            </a:r>
          </a:p>
          <a:p>
            <a:r>
              <a:rPr lang="ru-RU" sz="2000" dirty="0" smtClean="0"/>
              <a:t>- огнестойкого композита для конструкционных элементов (класс НГ)</a:t>
            </a:r>
          </a:p>
          <a:p>
            <a:r>
              <a:rPr lang="ru-RU" sz="2000" dirty="0" smtClean="0"/>
              <a:t>- </a:t>
            </a:r>
            <a:r>
              <a:rPr lang="ru-RU" sz="2000" dirty="0" err="1" smtClean="0"/>
              <a:t>биоразлагаемого</a:t>
            </a:r>
            <a:r>
              <a:rPr lang="ru-RU" sz="2000" dirty="0" smtClean="0"/>
              <a:t> огнестойкого композитного материала;</a:t>
            </a:r>
          </a:p>
          <a:p>
            <a:r>
              <a:rPr lang="ru-RU" sz="2000" dirty="0" smtClean="0"/>
              <a:t>- армированного </a:t>
            </a:r>
            <a:r>
              <a:rPr lang="ru-RU" sz="2000" dirty="0" err="1" smtClean="0"/>
              <a:t>полимерно</a:t>
            </a:r>
            <a:r>
              <a:rPr lang="ru-RU" sz="2000" dirty="0" smtClean="0"/>
              <a:t> композиционного материала малой плотности для судостроения;</a:t>
            </a:r>
          </a:p>
          <a:p>
            <a:r>
              <a:rPr lang="ru-RU" sz="2000" dirty="0"/>
              <a:t>- </a:t>
            </a:r>
            <a:r>
              <a:rPr lang="ru-RU" sz="2000" dirty="0" smtClean="0"/>
              <a:t>углеродного теплозащитного материала </a:t>
            </a:r>
            <a:r>
              <a:rPr lang="ru-RU" sz="2000" dirty="0"/>
              <a:t>для крайнего севера и </a:t>
            </a:r>
            <a:r>
              <a:rPr lang="ru-RU" sz="2000" dirty="0" smtClean="0"/>
              <a:t>Арктики;</a:t>
            </a:r>
          </a:p>
          <a:p>
            <a:r>
              <a:rPr lang="ru-RU" sz="2000" dirty="0" smtClean="0"/>
              <a:t>- создание композитных изделий с заданными конструкционными и функциональными свойства для железной дороги.</a:t>
            </a:r>
            <a:endParaRPr lang="ru-RU" sz="2000" dirty="0"/>
          </a:p>
          <a:p>
            <a:endParaRPr lang="ru-RU" sz="1400" dirty="0" smtClean="0"/>
          </a:p>
          <a:p>
            <a:endParaRPr lang="ru-RU" dirty="0" smtClean="0"/>
          </a:p>
          <a:p>
            <a:endParaRPr lang="ru-RU" dirty="0"/>
          </a:p>
        </p:txBody>
      </p:sp>
      <p:sp>
        <p:nvSpPr>
          <p:cNvPr id="4" name="Заголовок 1"/>
          <p:cNvSpPr>
            <a:spLocks noGrp="1"/>
          </p:cNvSpPr>
          <p:nvPr>
            <p:ph type="title"/>
          </p:nvPr>
        </p:nvSpPr>
        <p:spPr>
          <a:xfrm>
            <a:off x="677334" y="409302"/>
            <a:ext cx="8596668" cy="348343"/>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Tree>
    <p:extLst>
      <p:ext uri="{BB962C8B-B14F-4D97-AF65-F5344CB8AC3E}">
        <p14:creationId xmlns:p14="http://schemas.microsoft.com/office/powerpoint/2010/main" val="4162029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3" y="949235"/>
            <a:ext cx="10652517" cy="5092128"/>
          </a:xfrm>
        </p:spPr>
        <p:txBody>
          <a:bodyPr>
            <a:normAutofit/>
          </a:bodyPr>
          <a:lstStyle/>
          <a:p>
            <a:pPr marL="0" indent="0">
              <a:buNone/>
            </a:pPr>
            <a:r>
              <a:rPr lang="ru-RU" sz="1400" b="1" dirty="0" smtClean="0">
                <a:solidFill>
                  <a:schemeClr val="accent6">
                    <a:lumMod val="75000"/>
                  </a:schemeClr>
                </a:solidFill>
              </a:rPr>
              <a:t>       Выводы: </a:t>
            </a:r>
          </a:p>
          <a:p>
            <a:r>
              <a:rPr lang="ru-RU" sz="1400" dirty="0" smtClean="0"/>
              <a:t>Композитная отрасль продолжает </a:t>
            </a:r>
            <a:r>
              <a:rPr lang="ru-RU" sz="1400" dirty="0"/>
              <a:t>демонстрировать увеличение темпов </a:t>
            </a:r>
            <a:r>
              <a:rPr lang="ru-RU" sz="1400" dirty="0" smtClean="0"/>
              <a:t>роста. В </a:t>
            </a:r>
            <a:r>
              <a:rPr lang="ru-RU" sz="1400" dirty="0"/>
              <a:t>следующие 50 лет композитную отрасль ждут серьезные инновации, так как растет спрос во всех рыночных сегментах. </a:t>
            </a:r>
            <a:endParaRPr lang="ru-RU" sz="1400" dirty="0" smtClean="0"/>
          </a:p>
          <a:p>
            <a:r>
              <a:rPr lang="ru-RU" sz="1400" dirty="0" smtClean="0"/>
              <a:t>Многие </a:t>
            </a:r>
            <a:r>
              <a:rPr lang="ru-RU" sz="1400" dirty="0"/>
              <a:t>инновации будут направлены на повышение производительности, снижение стоимости и времени производства, а также на создание более безопасных для окружающей среды технологий. </a:t>
            </a:r>
            <a:endParaRPr lang="ru-RU" sz="1400" dirty="0" smtClean="0"/>
          </a:p>
          <a:p>
            <a:r>
              <a:rPr lang="ru-RU" sz="1400" dirty="0" smtClean="0"/>
              <a:t>Ожидаемый </a:t>
            </a:r>
            <a:r>
              <a:rPr lang="ru-RU" sz="1400" dirty="0"/>
              <a:t>рост композитной отрасли создаст, по всей видимости, спрос на хорошо обученный профильный технический персонал, инженеров и </a:t>
            </a:r>
            <a:r>
              <a:rPr lang="ru-RU" sz="1400" dirty="0" smtClean="0"/>
              <a:t>проектировщиков, поэтому изо </a:t>
            </a:r>
            <a:r>
              <a:rPr lang="ru-RU" sz="1400" dirty="0"/>
              <a:t>всех сил </a:t>
            </a:r>
            <a:r>
              <a:rPr lang="ru-RU" sz="1400" dirty="0" smtClean="0"/>
              <a:t>нужно стремится </a:t>
            </a:r>
            <a:r>
              <a:rPr lang="ru-RU" sz="1400" dirty="0"/>
              <a:t>привлекать и обучать новые таланты. Университетам нужно создавать программы, сосредоточенные на проектировании, тестировании, производстве и переработке </a:t>
            </a:r>
            <a:r>
              <a:rPr lang="ru-RU" sz="1400" dirty="0" smtClean="0"/>
              <a:t>композитов, а </a:t>
            </a:r>
            <a:r>
              <a:rPr lang="ru-RU" sz="1400" dirty="0" smtClean="0"/>
              <a:t>значит </a:t>
            </a:r>
            <a:r>
              <a:rPr lang="ru-RU" sz="1400" dirty="0" smtClean="0"/>
              <a:t>можно </a:t>
            </a:r>
            <a:r>
              <a:rPr lang="ru-RU" sz="1400" dirty="0"/>
              <a:t>ожидать появление в ближайшие пять лет учебных заведений, которые готовят специалистов </a:t>
            </a:r>
            <a:r>
              <a:rPr lang="ru-RU" sz="1400" dirty="0" smtClean="0"/>
              <a:t>по композитам. </a:t>
            </a:r>
            <a:endParaRPr lang="ru-RU" sz="1400" dirty="0"/>
          </a:p>
          <a:p>
            <a:r>
              <a:rPr lang="ru-RU" sz="1400" dirty="0" smtClean="0"/>
              <a:t>Композитная </a:t>
            </a:r>
            <a:r>
              <a:rPr lang="ru-RU" sz="1400" dirty="0"/>
              <a:t>отрасль плавно переходит к автоматизации </a:t>
            </a:r>
            <a:r>
              <a:rPr lang="ru-RU" sz="1400" dirty="0" smtClean="0"/>
              <a:t>процессов</a:t>
            </a:r>
            <a:r>
              <a:rPr lang="ru-RU" sz="1400" dirty="0"/>
              <a:t>: литьевому прессованию под высоким давлением, автоматической намотке лент и автоматизированной выкладке волокон. Также есть приток новых инструментов для проектирования и моделирования. Эти технологии и инструменты требуют от проектировщиков и инженеров композитной отрасли глубокого понимания композитных материалов, чтобы распознавать решения для сегодняшних и будущих проблем. </a:t>
            </a:r>
            <a:endParaRPr lang="ru-RU" sz="1400" dirty="0" smtClean="0"/>
          </a:p>
          <a:p>
            <a:r>
              <a:rPr lang="ru-RU" sz="1400" dirty="0" smtClean="0"/>
              <a:t>Следовательно, у композитной отрасли </a:t>
            </a:r>
            <a:r>
              <a:rPr lang="ru-RU" sz="1400" dirty="0"/>
              <a:t>широкие возможности для роста в различных отраслях за счет вытеснения таких традиционных материалов, как сталь и </a:t>
            </a:r>
            <a:r>
              <a:rPr lang="ru-RU" sz="1400" dirty="0" smtClean="0"/>
              <a:t>алюминий.</a:t>
            </a:r>
            <a:endParaRPr lang="ru-RU" sz="1400" dirty="0"/>
          </a:p>
        </p:txBody>
      </p:sp>
      <p:sp>
        <p:nvSpPr>
          <p:cNvPr id="4" name="Заголовок 1"/>
          <p:cNvSpPr>
            <a:spLocks noGrp="1"/>
          </p:cNvSpPr>
          <p:nvPr>
            <p:ph type="title"/>
          </p:nvPr>
        </p:nvSpPr>
        <p:spPr>
          <a:xfrm>
            <a:off x="677334" y="339634"/>
            <a:ext cx="7247466" cy="391886"/>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Tree>
    <p:extLst>
      <p:ext uri="{BB962C8B-B14F-4D97-AF65-F5344CB8AC3E}">
        <p14:creationId xmlns:p14="http://schemas.microsoft.com/office/powerpoint/2010/main" val="151455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308771" cy="322852"/>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4" name="Объект 2"/>
          <p:cNvSpPr>
            <a:spLocks noGrp="1"/>
          </p:cNvSpPr>
          <p:nvPr>
            <p:ph idx="1"/>
          </p:nvPr>
        </p:nvSpPr>
        <p:spPr>
          <a:xfrm>
            <a:off x="838200" y="792480"/>
            <a:ext cx="10515600" cy="5384483"/>
          </a:xfrm>
        </p:spPr>
        <p:txBody>
          <a:bodyPr/>
          <a:lstStyle/>
          <a:p>
            <a:r>
              <a:rPr lang="ru-RU" dirty="0"/>
              <a:t>На сегодняшний день потребление композитных материалов на душу населения составляет в России всего </a:t>
            </a:r>
            <a:r>
              <a:rPr lang="ru-RU" dirty="0" smtClean="0"/>
              <a:t>0,32 </a:t>
            </a:r>
            <a:r>
              <a:rPr lang="ru-RU" dirty="0"/>
              <a:t>кг, что в 9</a:t>
            </a:r>
            <a:r>
              <a:rPr lang="ru-RU" dirty="0" smtClean="0"/>
              <a:t> </a:t>
            </a:r>
            <a:r>
              <a:rPr lang="ru-RU" dirty="0"/>
              <a:t>раз меньше, чем в развитых странах. Используются они главным образом в ЖКХ, транспортной инфраструктуре, авиации, </a:t>
            </a:r>
            <a:r>
              <a:rPr lang="ru-RU" dirty="0" smtClean="0"/>
              <a:t>космосе, транспорте </a:t>
            </a:r>
            <a:r>
              <a:rPr lang="ru-RU" dirty="0"/>
              <a:t>и энергетике. </a:t>
            </a:r>
          </a:p>
          <a:p>
            <a:endParaRPr lang="ru-RU" dirty="0"/>
          </a:p>
        </p:txBody>
      </p:sp>
      <p:graphicFrame>
        <p:nvGraphicFramePr>
          <p:cNvPr id="5" name="Схема 4"/>
          <p:cNvGraphicFramePr/>
          <p:nvPr>
            <p:extLst>
              <p:ext uri="{D42A27DB-BD31-4B8C-83A1-F6EECF244321}">
                <p14:modId xmlns:p14="http://schemas.microsoft.com/office/powerpoint/2010/main" val="1645183764"/>
              </p:ext>
            </p:extLst>
          </p:nvPr>
        </p:nvGraphicFramePr>
        <p:xfrm>
          <a:off x="4968779" y="2449551"/>
          <a:ext cx="5028661" cy="3303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relica nadesno 5"/>
          <p:cNvSpPr/>
          <p:nvPr/>
        </p:nvSpPr>
        <p:spPr>
          <a:xfrm>
            <a:off x="1601155" y="3164363"/>
            <a:ext cx="3286148" cy="1873918"/>
          </a:xfrm>
          <a:prstGeom prst="rightArrow">
            <a:avLst>
              <a:gd name="adj1" fmla="val 65604"/>
              <a:gd name="adj2" fmla="val 31144"/>
            </a:avLst>
          </a:prstGeom>
          <a:solidFill>
            <a:schemeClr val="accent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ru-RU" sz="1050" b="1" dirty="0" smtClean="0">
                <a:latin typeface="Arial" pitchFamily="34" charset="0"/>
                <a:cs typeface="Arial" pitchFamily="34" charset="0"/>
              </a:rPr>
              <a:t>Сравнительные показатели </a:t>
            </a:r>
            <a:r>
              <a:rPr lang="ru-RU" sz="1050" b="1" dirty="0" smtClean="0">
                <a:solidFill>
                  <a:schemeClr val="tx1"/>
                </a:solidFill>
                <a:latin typeface="Arial" pitchFamily="34" charset="0"/>
                <a:cs typeface="Arial" pitchFamily="34" charset="0"/>
              </a:rPr>
              <a:t> </a:t>
            </a:r>
            <a:r>
              <a:rPr lang="sr-Cyrl-RS" sz="1050" b="1" dirty="0" smtClean="0">
                <a:solidFill>
                  <a:schemeClr val="tx1"/>
                </a:solidFill>
                <a:latin typeface="Arial" pitchFamily="34" charset="0"/>
                <a:cs typeface="Arial" pitchFamily="34" charset="0"/>
              </a:rPr>
              <a:t>потребления</a:t>
            </a:r>
            <a:r>
              <a:rPr lang="en-US" sz="1050" b="1" dirty="0" smtClean="0">
                <a:solidFill>
                  <a:schemeClr val="tx1"/>
                </a:solidFill>
                <a:latin typeface="Arial" pitchFamily="34" charset="0"/>
                <a:cs typeface="Arial" pitchFamily="34" charset="0"/>
              </a:rPr>
              <a:t> </a:t>
            </a:r>
            <a:r>
              <a:rPr lang="ru-RU" sz="1050" b="1" dirty="0" smtClean="0">
                <a:solidFill>
                  <a:schemeClr val="tx1"/>
                </a:solidFill>
                <a:latin typeface="Arial" pitchFamily="34" charset="0"/>
                <a:cs typeface="Arial" pitchFamily="34" charset="0"/>
              </a:rPr>
              <a:t>в </a:t>
            </a:r>
            <a:r>
              <a:rPr lang="ru-RU" sz="1050" b="1" dirty="0">
                <a:solidFill>
                  <a:schemeClr val="tx1"/>
                </a:solidFill>
                <a:latin typeface="Arial" pitchFamily="34" charset="0"/>
                <a:cs typeface="Arial" pitchFamily="34" charset="0"/>
              </a:rPr>
              <a:t>других странах мира и в </a:t>
            </a:r>
            <a:r>
              <a:rPr lang="ru-RU" sz="1050" b="1" dirty="0" smtClean="0">
                <a:solidFill>
                  <a:schemeClr val="tx1"/>
                </a:solidFill>
                <a:latin typeface="Arial" pitchFamily="34" charset="0"/>
                <a:cs typeface="Arial" pitchFamily="34" charset="0"/>
              </a:rPr>
              <a:t>России – кг/душу населения</a:t>
            </a:r>
            <a:endParaRPr lang="ru-RU" sz="105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48438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838200" y="365126"/>
            <a:ext cx="9829800" cy="261892"/>
          </a:xfrm>
        </p:spPr>
        <p:txBody>
          <a:bodyPr>
            <a:normAutofit fontScale="90000"/>
          </a:bodyPr>
          <a:lstStyle/>
          <a:p>
            <a:r>
              <a:rPr lang="ru-RU" sz="2800" dirty="0" smtClean="0">
                <a:solidFill>
                  <a:srgbClr val="FF0000"/>
                </a:solidFill>
                <a:latin typeface="Franklin Gothic Medium" panose="020B0603020102020204" pitchFamily="34" charset="0"/>
              </a:rPr>
              <a:t>Перспективные области применения композитов</a:t>
            </a:r>
            <a:endParaRPr lang="ru-RU" sz="2800" dirty="0">
              <a:solidFill>
                <a:srgbClr val="FF0000"/>
              </a:solidFill>
              <a:latin typeface="Franklin Gothic Medium" panose="020B0603020102020204" pitchFamily="34" charset="0"/>
            </a:endParaRPr>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049814"/>
            <a:ext cx="6894341" cy="3948905"/>
          </a:xfrm>
        </p:spPr>
      </p:pic>
      <p:sp>
        <p:nvSpPr>
          <p:cNvPr id="8" name="TextBox 7"/>
          <p:cNvSpPr txBox="1"/>
          <p:nvPr/>
        </p:nvSpPr>
        <p:spPr>
          <a:xfrm>
            <a:off x="7881257" y="1049814"/>
            <a:ext cx="3927565" cy="3539430"/>
          </a:xfrm>
          <a:prstGeom prst="rect">
            <a:avLst/>
          </a:prstGeom>
          <a:noFill/>
        </p:spPr>
        <p:txBody>
          <a:bodyPr wrap="square" rtlCol="0">
            <a:spAutoFit/>
          </a:bodyPr>
          <a:lstStyle/>
          <a:p>
            <a:r>
              <a:rPr lang="ru-RU" sz="1400" dirty="0" smtClean="0"/>
              <a:t>Композитная отрасль продолжает демонстрировать увеличение темпов роста  и сегодня ее мировой рынок оценивается в  70 млрд долларов. Самыми активными в использовании композитов отраслями как ожидается станут транспортная инфраструктура, ЖКХ, медицина, оборонная промышленность, автомобилестроение, транспортные системы, аэрокосмическая отрасль, композитное судостроение, строительство и производство сложных конструкционных и технических изделий.</a:t>
            </a:r>
          </a:p>
          <a:p>
            <a:r>
              <a:rPr lang="ru-RU" sz="1400" dirty="0" smtClean="0"/>
              <a:t>Каждый месяц создаются новые технологические процессы и новые материалы а компании активно инвестируют в исследование и разработку новшеств.</a:t>
            </a:r>
          </a:p>
        </p:txBody>
      </p:sp>
    </p:spTree>
    <p:extLst>
      <p:ext uri="{BB962C8B-B14F-4D97-AF65-F5344CB8AC3E}">
        <p14:creationId xmlns:p14="http://schemas.microsoft.com/office/powerpoint/2010/main" val="3119650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49275"/>
          </a:xfrm>
        </p:spPr>
        <p:txBody>
          <a:bodyPr>
            <a:norm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731" y="1073590"/>
            <a:ext cx="6265972" cy="4415668"/>
          </a:xfrm>
        </p:spPr>
      </p:pic>
      <p:sp>
        <p:nvSpPr>
          <p:cNvPr id="8" name="TextBox 7"/>
          <p:cNvSpPr txBox="1"/>
          <p:nvPr/>
        </p:nvSpPr>
        <p:spPr>
          <a:xfrm>
            <a:off x="7924800" y="507534"/>
            <a:ext cx="3927566"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ru-RU" dirty="0" smtClean="0">
                <a:latin typeface="Franklin Gothic Medium" panose="020B0603020102020204" pitchFamily="34" charset="0"/>
              </a:rPr>
              <a:t>Прогноз на 2020 год :</a:t>
            </a:r>
          </a:p>
          <a:p>
            <a:pPr marL="285750" indent="-285750">
              <a:buFont typeface="Arial" panose="020B0604020202020204" pitchFamily="34" charset="0"/>
              <a:buChar char="•"/>
            </a:pPr>
            <a:r>
              <a:rPr lang="ru-RU" dirty="0" smtClean="0">
                <a:latin typeface="Franklin Gothic Medium" panose="020B0603020102020204" pitchFamily="34" charset="0"/>
              </a:rPr>
              <a:t>Возрастет потребность в трубах для ЖКХ в 11 раз</a:t>
            </a:r>
          </a:p>
          <a:p>
            <a:pPr marL="285750" indent="-285750">
              <a:buFont typeface="Arial" panose="020B0604020202020204" pitchFamily="34" charset="0"/>
              <a:buChar char="•"/>
            </a:pPr>
            <a:r>
              <a:rPr lang="ru-RU" dirty="0" smtClean="0">
                <a:latin typeface="Franklin Gothic Medium" panose="020B0603020102020204" pitchFamily="34" charset="0"/>
              </a:rPr>
              <a:t>В изделиях для энергетики в 4 раза</a:t>
            </a:r>
          </a:p>
          <a:p>
            <a:pPr marL="285750" indent="-285750">
              <a:buFont typeface="Arial" panose="020B0604020202020204" pitchFamily="34" charset="0"/>
              <a:buChar char="•"/>
            </a:pPr>
            <a:r>
              <a:rPr lang="ru-RU" dirty="0" smtClean="0">
                <a:latin typeface="Franklin Gothic Medium" panose="020B0603020102020204" pitchFamily="34" charset="0"/>
              </a:rPr>
              <a:t>В изделиях для аэрокосмической отрасли в 2,5 раза</a:t>
            </a:r>
          </a:p>
          <a:p>
            <a:pPr marL="285750" indent="-285750">
              <a:buFont typeface="Arial" panose="020B0604020202020204" pitchFamily="34" charset="0"/>
              <a:buChar char="•"/>
            </a:pPr>
            <a:endParaRPr lang="ru-RU" dirty="0"/>
          </a:p>
        </p:txBody>
      </p:sp>
      <p:sp>
        <p:nvSpPr>
          <p:cNvPr id="9" name="TextBox 8"/>
          <p:cNvSpPr txBox="1"/>
          <p:nvPr/>
        </p:nvSpPr>
        <p:spPr>
          <a:xfrm>
            <a:off x="7924800" y="2958267"/>
            <a:ext cx="3927566" cy="36009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ru-RU" sz="1400" dirty="0" smtClean="0">
                <a:solidFill>
                  <a:schemeClr val="accent2">
                    <a:lumMod val="75000"/>
                  </a:schemeClr>
                </a:solidFill>
              </a:rPr>
              <a:t>Ключевые рынки:</a:t>
            </a:r>
          </a:p>
          <a:p>
            <a:r>
              <a:rPr lang="ru-RU" sz="1400" dirty="0" err="1" smtClean="0"/>
              <a:t>Импортозамещение</a:t>
            </a:r>
            <a:r>
              <a:rPr lang="ru-RU" sz="1400" dirty="0" smtClean="0"/>
              <a:t>, </a:t>
            </a:r>
            <a:r>
              <a:rPr lang="ru-RU" sz="1400" dirty="0" err="1" smtClean="0"/>
              <a:t>импортоопережение</a:t>
            </a:r>
            <a:r>
              <a:rPr lang="ru-RU" sz="1400" dirty="0" smtClean="0"/>
              <a:t>;</a:t>
            </a:r>
          </a:p>
          <a:p>
            <a:r>
              <a:rPr lang="ru-RU" sz="1400" dirty="0" smtClean="0"/>
              <a:t>Судостроение;</a:t>
            </a:r>
          </a:p>
          <a:p>
            <a:r>
              <a:rPr lang="ru-RU" sz="1400" dirty="0" smtClean="0"/>
              <a:t>Промышленное и гражданское строительство, </a:t>
            </a:r>
          </a:p>
          <a:p>
            <a:r>
              <a:rPr lang="ru-RU" sz="1400" dirty="0" smtClean="0"/>
              <a:t>ЖХК, водоканал;</a:t>
            </a:r>
          </a:p>
          <a:p>
            <a:r>
              <a:rPr lang="ru-RU" sz="1400" dirty="0" smtClean="0"/>
              <a:t>Энергетика, </a:t>
            </a:r>
          </a:p>
          <a:p>
            <a:r>
              <a:rPr lang="ru-RU" sz="1400" dirty="0" err="1"/>
              <a:t>Н</a:t>
            </a:r>
            <a:r>
              <a:rPr lang="ru-RU" sz="1400" dirty="0" err="1" smtClean="0"/>
              <a:t>ефтегазодобыча</a:t>
            </a:r>
            <a:r>
              <a:rPr lang="ru-RU" sz="1400" dirty="0" smtClean="0"/>
              <a:t>;</a:t>
            </a:r>
          </a:p>
          <a:p>
            <a:r>
              <a:rPr lang="ru-RU" sz="1400" dirty="0" smtClean="0"/>
              <a:t>Транспорт и транспортная инфраструктура (РЖД, метрополитен, пассажирский автотранспорт, малый водный транспорт);</a:t>
            </a:r>
          </a:p>
          <a:p>
            <a:r>
              <a:rPr lang="ru-RU" sz="1400" dirty="0" smtClean="0"/>
              <a:t>Специальное назначение (авиакосмическая отрасль, медицина, приборостроение);</a:t>
            </a:r>
          </a:p>
          <a:p>
            <a:r>
              <a:rPr lang="ru-RU" sz="1400" dirty="0" smtClean="0"/>
              <a:t>Экспорт аналогов материалов по более низким ценам и экспорт новых изделий.</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104034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766354" y="208370"/>
            <a:ext cx="10587446" cy="375104"/>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br>
              <a:rPr lang="ru-RU" sz="2400" dirty="0" smtClean="0">
                <a:solidFill>
                  <a:srgbClr val="FF0000"/>
                </a:solidFill>
                <a:latin typeface="Franklin Gothic Medium" panose="020B0603020102020204" pitchFamily="34" charset="0"/>
              </a:rPr>
            </a:br>
            <a:r>
              <a:rPr lang="ru-RU" sz="1400" b="1" dirty="0" smtClean="0">
                <a:solidFill>
                  <a:schemeClr val="accent2">
                    <a:lumMod val="75000"/>
                  </a:schemeClr>
                </a:solidFill>
              </a:rPr>
              <a:t>1</a:t>
            </a:r>
            <a:r>
              <a:rPr lang="ru-RU" sz="1400" b="1" dirty="0">
                <a:solidFill>
                  <a:schemeClr val="accent2">
                    <a:lumMod val="75000"/>
                  </a:schemeClr>
                </a:solidFill>
              </a:rPr>
              <a:t>. Мосты, пешеходные переходы, элементы транспортной инфраструктуры с    применением композиционных материалов</a:t>
            </a:r>
            <a:r>
              <a:rPr lang="ru-RU" sz="2400" b="1" dirty="0">
                <a:solidFill>
                  <a:schemeClr val="accent2">
                    <a:lumMod val="75000"/>
                  </a:schemeClr>
                </a:solidFill>
              </a:rPr>
              <a:t/>
            </a:r>
            <a:br>
              <a:rPr lang="ru-RU" sz="2400" b="1" dirty="0">
                <a:solidFill>
                  <a:schemeClr val="accent2">
                    <a:lumMod val="75000"/>
                  </a:schemeClr>
                </a:solidFill>
              </a:rPr>
            </a:br>
            <a:r>
              <a:rPr lang="ru-RU" sz="2400" dirty="0" smtClean="0">
                <a:solidFill>
                  <a:srgbClr val="FF0000"/>
                </a:solidFill>
                <a:latin typeface="Franklin Gothic Medium" panose="020B0603020102020204" pitchFamily="34" charset="0"/>
              </a:rPr>
              <a:t/>
            </a:r>
            <a:br>
              <a:rPr lang="ru-RU" sz="2400" dirty="0" smtClean="0">
                <a:solidFill>
                  <a:srgbClr val="FF0000"/>
                </a:solidFill>
                <a:latin typeface="Franklin Gothic Medium" panose="020B0603020102020204" pitchFamily="34" charset="0"/>
              </a:rPr>
            </a:br>
            <a:endParaRPr lang="ru-RU" sz="2400" dirty="0"/>
          </a:p>
        </p:txBody>
      </p:sp>
      <p:sp>
        <p:nvSpPr>
          <p:cNvPr id="3" name="Объект 2"/>
          <p:cNvSpPr>
            <a:spLocks noGrp="1"/>
          </p:cNvSpPr>
          <p:nvPr>
            <p:ph idx="1"/>
          </p:nvPr>
        </p:nvSpPr>
        <p:spPr>
          <a:xfrm>
            <a:off x="838200" y="844731"/>
            <a:ext cx="10515600" cy="5332232"/>
          </a:xfrm>
        </p:spPr>
        <p:txBody>
          <a:bodyPr>
            <a:normAutofit/>
          </a:bodyPr>
          <a:lstStyle/>
          <a:p>
            <a:pPr marL="0" indent="0">
              <a:buNone/>
            </a:pPr>
            <a:r>
              <a:rPr lang="ru-RU" dirty="0" smtClean="0"/>
              <a:t>                                                    </a:t>
            </a:r>
          </a:p>
          <a:p>
            <a:endParaRPr lang="ru-RU" dirty="0" smtClean="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14" y="1282729"/>
            <a:ext cx="5884826" cy="3927581"/>
          </a:xfrm>
          <a:prstGeom prst="rect">
            <a:avLst/>
          </a:prstGeom>
        </p:spPr>
      </p:pic>
      <p:sp>
        <p:nvSpPr>
          <p:cNvPr id="6" name="TextBox 5"/>
          <p:cNvSpPr txBox="1"/>
          <p:nvPr/>
        </p:nvSpPr>
        <p:spPr>
          <a:xfrm>
            <a:off x="6356489" y="844731"/>
            <a:ext cx="4537422" cy="2308324"/>
          </a:xfrm>
          <a:prstGeom prst="rect">
            <a:avLst/>
          </a:prstGeom>
          <a:noFill/>
        </p:spPr>
        <p:txBody>
          <a:bodyPr wrap="square" rtlCol="0">
            <a:spAutoFit/>
          </a:bodyPr>
          <a:lstStyle/>
          <a:p>
            <a:r>
              <a:rPr lang="ru-RU" sz="1200" dirty="0" smtClean="0"/>
              <a:t>Мост находится в Вязьме на участке автомобильной трассы М1. Стекловолокно, из которого изготовлена большая часть деталей пешеходного перехода, устойчиво к перепадам температур, является огнестойким. Пролетные строения из композитных материалов значительно легче своих предшественников из бетона и стали, что обеспечивает легкость монтажа и снижает давление на опоры. Гарантия на объект составляет 50 лет. Данные технологии для обустройства пешеходного перехода в Смоленской области были применены впервые в России. В пешеходной зоне, переход оборудован специальным износостойким покрытием из полиуретана.</a:t>
            </a:r>
            <a:endParaRPr lang="ru-RU" sz="1200" dirty="0"/>
          </a:p>
        </p:txBody>
      </p:sp>
      <p:sp>
        <p:nvSpPr>
          <p:cNvPr id="7" name="TextBox 6"/>
          <p:cNvSpPr txBox="1"/>
          <p:nvPr/>
        </p:nvSpPr>
        <p:spPr>
          <a:xfrm>
            <a:off x="1187495" y="5370471"/>
            <a:ext cx="4325864" cy="646331"/>
          </a:xfrm>
          <a:prstGeom prst="rect">
            <a:avLst/>
          </a:prstGeom>
          <a:noFill/>
        </p:spPr>
        <p:txBody>
          <a:bodyPr wrap="square" rtlCol="0">
            <a:spAutoFit/>
          </a:bodyPr>
          <a:lstStyle/>
          <a:p>
            <a:r>
              <a:rPr lang="ru-RU" dirty="0" err="1" smtClean="0">
                <a:solidFill>
                  <a:schemeClr val="accent6">
                    <a:lumMod val="75000"/>
                  </a:schemeClr>
                </a:solidFill>
              </a:rPr>
              <a:t>Цельнокомпозитный</a:t>
            </a:r>
            <a:r>
              <a:rPr lang="ru-RU" dirty="0" smtClean="0">
                <a:solidFill>
                  <a:schemeClr val="accent6">
                    <a:lumMod val="75000"/>
                  </a:schemeClr>
                </a:solidFill>
              </a:rPr>
              <a:t> пешеходный мост</a:t>
            </a:r>
          </a:p>
          <a:p>
            <a:endParaRPr lang="ru-RU" dirty="0">
              <a:solidFill>
                <a:schemeClr val="accent6">
                  <a:lumMod val="75000"/>
                </a:schemeClr>
              </a:solidFill>
            </a:endParaRPr>
          </a:p>
        </p:txBody>
      </p:sp>
      <p:sp>
        <p:nvSpPr>
          <p:cNvPr id="8" name="TextBox 7"/>
          <p:cNvSpPr txBox="1"/>
          <p:nvPr/>
        </p:nvSpPr>
        <p:spPr>
          <a:xfrm>
            <a:off x="6356489" y="3072348"/>
            <a:ext cx="4537422" cy="3785652"/>
          </a:xfrm>
          <a:prstGeom prst="rect">
            <a:avLst/>
          </a:prstGeom>
          <a:noFill/>
        </p:spPr>
        <p:txBody>
          <a:bodyPr wrap="square" rtlCol="0">
            <a:spAutoFit/>
          </a:bodyPr>
          <a:lstStyle/>
          <a:p>
            <a:r>
              <a:rPr lang="ru-RU" sz="1200" b="1" dirty="0"/>
              <a:t>Преимущества данной технологии</a:t>
            </a:r>
          </a:p>
          <a:p>
            <a:r>
              <a:rPr lang="ru-RU" sz="1200" dirty="0"/>
              <a:t>- Устойчивы к коррозии.</a:t>
            </a:r>
            <a:br>
              <a:rPr lang="ru-RU" sz="1200" dirty="0"/>
            </a:br>
            <a:r>
              <a:rPr lang="ru-RU" sz="1200" dirty="0"/>
              <a:t>- Не требуют покраски.</a:t>
            </a:r>
            <a:br>
              <a:rPr lang="ru-RU" sz="1200" dirty="0"/>
            </a:br>
            <a:r>
              <a:rPr lang="ru-RU" sz="1200" dirty="0"/>
              <a:t>- Не гниют, устойчивы к плесени Высокая огнестойкость.</a:t>
            </a:r>
            <a:br>
              <a:rPr lang="ru-RU" sz="1200" dirty="0"/>
            </a:br>
            <a:r>
              <a:rPr lang="ru-RU" sz="1200" dirty="0"/>
              <a:t>- Устойчивость к агрессивным средам Мосты, изготовленные методом вакуумной </a:t>
            </a:r>
            <a:r>
              <a:rPr lang="ru-RU" sz="1200" dirty="0" err="1"/>
              <a:t>инфузии</a:t>
            </a:r>
            <a:r>
              <a:rPr lang="ru-RU" sz="1200" dirty="0"/>
              <a:t>, наиболее устойчивы к вандализму.</a:t>
            </a:r>
            <a:br>
              <a:rPr lang="ru-RU" sz="1200" dirty="0"/>
            </a:br>
            <a:r>
              <a:rPr lang="ru-RU" sz="1200" dirty="0"/>
              <a:t>- Легче бетона и стали, прочнее железобетона.</a:t>
            </a:r>
            <a:br>
              <a:rPr lang="ru-RU" sz="1200" dirty="0"/>
            </a:br>
            <a:r>
              <a:rPr lang="ru-RU" sz="1200" dirty="0"/>
              <a:t>- Не гнутся и не деформируются под воздействием высоких температур.</a:t>
            </a:r>
            <a:br>
              <a:rPr lang="ru-RU" sz="1200" dirty="0"/>
            </a:br>
            <a:r>
              <a:rPr lang="ru-RU" sz="1200" dirty="0"/>
              <a:t>- </a:t>
            </a:r>
            <a:r>
              <a:rPr lang="ru-RU" sz="1200" dirty="0" err="1"/>
              <a:t>Эстетичнее</a:t>
            </a:r>
            <a:r>
              <a:rPr lang="ru-RU" sz="1200" dirty="0"/>
              <a:t> выглядят, есть возможность реализации дизайнерских идей.</a:t>
            </a:r>
            <a:br>
              <a:rPr lang="ru-RU" sz="1200" dirty="0"/>
            </a:br>
            <a:r>
              <a:rPr lang="ru-RU" sz="1200" dirty="0"/>
              <a:t>- Эффективность этой технологии доказана на практике и тестами.</a:t>
            </a:r>
            <a:br>
              <a:rPr lang="ru-RU" sz="1200" dirty="0"/>
            </a:br>
            <a:r>
              <a:rPr lang="ru-RU" sz="1200" dirty="0"/>
              <a:t>- Мосты, изготовленные по данной технологии, </a:t>
            </a:r>
            <a:r>
              <a:rPr lang="ru-RU" sz="1200" dirty="0" err="1"/>
              <a:t>ремонтопригодны</a:t>
            </a:r>
            <a:r>
              <a:rPr lang="ru-RU" sz="1200" dirty="0"/>
              <a:t> и могут быть отремонтированы на месте.</a:t>
            </a:r>
            <a:br>
              <a:rPr lang="ru-RU" sz="1200" dirty="0"/>
            </a:br>
            <a:r>
              <a:rPr lang="ru-RU" sz="1200" dirty="0"/>
              <a:t>- Мосты представляют собой единое целое, а не клееные между собой отдельные секции.</a:t>
            </a:r>
          </a:p>
          <a:p>
            <a:r>
              <a:rPr lang="ru-RU" sz="1200" b="1" dirty="0"/>
              <a:t>Композитные мосты являются наиболее быстрорастущим сегментом рынка после авиации и ветроэнергетики.</a:t>
            </a:r>
          </a:p>
        </p:txBody>
      </p:sp>
    </p:spTree>
    <p:extLst>
      <p:ext uri="{BB962C8B-B14F-4D97-AF65-F5344CB8AC3E}">
        <p14:creationId xmlns:p14="http://schemas.microsoft.com/office/powerpoint/2010/main" val="1727003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19" y="879566"/>
            <a:ext cx="5057881" cy="3793411"/>
          </a:xfrm>
        </p:spPr>
      </p:pic>
      <p:sp>
        <p:nvSpPr>
          <p:cNvPr id="4" name="Заголовок 1"/>
          <p:cNvSpPr>
            <a:spLocks noGrp="1"/>
          </p:cNvSpPr>
          <p:nvPr>
            <p:ph type="title"/>
          </p:nvPr>
        </p:nvSpPr>
        <p:spPr>
          <a:xfrm>
            <a:off x="677334" y="357051"/>
            <a:ext cx="8596668" cy="383178"/>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sp>
        <p:nvSpPr>
          <p:cNvPr id="6" name="TextBox 5"/>
          <p:cNvSpPr txBox="1"/>
          <p:nvPr/>
        </p:nvSpPr>
        <p:spPr>
          <a:xfrm>
            <a:off x="965419" y="4812314"/>
            <a:ext cx="4701285" cy="1015663"/>
          </a:xfrm>
          <a:prstGeom prst="rect">
            <a:avLst/>
          </a:prstGeom>
          <a:noFill/>
        </p:spPr>
        <p:txBody>
          <a:bodyPr wrap="square" rtlCol="0">
            <a:spAutoFit/>
          </a:bodyPr>
          <a:lstStyle/>
          <a:p>
            <a:r>
              <a:rPr lang="ru-RU" sz="1200" dirty="0" smtClean="0"/>
              <a:t>Типовой </a:t>
            </a:r>
            <a:r>
              <a:rPr lang="ru-RU" sz="1200" dirty="0" err="1" smtClean="0"/>
              <a:t>цельнокомпозитный</a:t>
            </a:r>
            <a:r>
              <a:rPr lang="ru-RU" sz="1200" dirty="0" smtClean="0"/>
              <a:t> переходной мостик с системой подсветки, интегрированной в материал, предназначен для использования в качестве настила над локальными препятствиями (клумбами, газонами, коммуникациями и т.д.). Сочи.</a:t>
            </a:r>
            <a:endParaRPr lang="ru-RU" sz="12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552" y="870490"/>
            <a:ext cx="5069983" cy="3802487"/>
          </a:xfrm>
          <a:prstGeom prst="rect">
            <a:avLst/>
          </a:prstGeom>
        </p:spPr>
      </p:pic>
      <p:sp>
        <p:nvSpPr>
          <p:cNvPr id="8" name="TextBox 7"/>
          <p:cNvSpPr txBox="1"/>
          <p:nvPr/>
        </p:nvSpPr>
        <p:spPr>
          <a:xfrm>
            <a:off x="5838552" y="4820808"/>
            <a:ext cx="4953944" cy="646331"/>
          </a:xfrm>
          <a:prstGeom prst="rect">
            <a:avLst/>
          </a:prstGeom>
          <a:noFill/>
        </p:spPr>
        <p:txBody>
          <a:bodyPr wrap="square" rtlCol="0">
            <a:spAutoFit/>
          </a:bodyPr>
          <a:lstStyle/>
          <a:p>
            <a:r>
              <a:rPr lang="ru-RU" sz="1200" dirty="0" smtClean="0"/>
              <a:t>Композитный мост в Косино, Москва</a:t>
            </a:r>
          </a:p>
          <a:p>
            <a:r>
              <a:rPr lang="ru-RU" sz="1200" dirty="0" smtClean="0"/>
              <a:t>является первым в России мостом </a:t>
            </a:r>
            <a:r>
              <a:rPr lang="ru-RU" sz="1200" dirty="0" err="1" smtClean="0"/>
              <a:t>co</a:t>
            </a:r>
            <a:r>
              <a:rPr lang="ru-RU" sz="1200" dirty="0" smtClean="0"/>
              <a:t> сходами, все элементы которого изготовлены из композиционного материала.</a:t>
            </a:r>
            <a:endParaRPr lang="ru-RU" sz="1200" dirty="0"/>
          </a:p>
        </p:txBody>
      </p:sp>
    </p:spTree>
    <p:extLst>
      <p:ext uri="{BB962C8B-B14F-4D97-AF65-F5344CB8AC3E}">
        <p14:creationId xmlns:p14="http://schemas.microsoft.com/office/powerpoint/2010/main" val="3462240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51575" y="782550"/>
            <a:ext cx="11003805" cy="5502341"/>
          </a:xfrm>
        </p:spPr>
        <p:txBody>
          <a:bodyPr>
            <a:normAutofit/>
          </a:bodyPr>
          <a:lstStyle/>
          <a:p>
            <a:pPr marL="0" indent="0">
              <a:buNone/>
            </a:pPr>
            <a:r>
              <a:rPr lang="ru-RU" sz="1600" dirty="0"/>
              <a:t>2. </a:t>
            </a:r>
            <a:r>
              <a:rPr lang="ru-RU" sz="1600" dirty="0" smtClean="0"/>
              <a:t>Колодцы железобетонные футерованные композитным вкладышем имеют преимущества: прочность и несущая способность  железобетона + долговечность и химическая стойкость композита </a:t>
            </a:r>
          </a:p>
          <a:p>
            <a:pPr marL="0" indent="0">
              <a:buNone/>
            </a:pPr>
            <a:r>
              <a:rPr lang="ru-RU" sz="3400" dirty="0"/>
              <a:t/>
            </a:r>
            <a:br>
              <a:rPr lang="ru-RU" sz="3400" dirty="0"/>
            </a:br>
            <a:r>
              <a:rPr lang="ru-RU" dirty="0"/>
              <a:t/>
            </a:r>
            <a:br>
              <a:rPr lang="ru-RU" dirty="0"/>
            </a:br>
            <a:r>
              <a:rPr lang="ru-RU" dirty="0"/>
              <a:t/>
            </a:r>
            <a:br>
              <a:rPr lang="ru-RU" dirty="0"/>
            </a:br>
            <a:r>
              <a:rPr lang="ru-RU" dirty="0"/>
              <a:t/>
            </a:r>
            <a:br>
              <a:rPr lang="ru-RU" dirty="0"/>
            </a:br>
            <a:endParaRPr lang="ru-RU" dirty="0" smtClean="0"/>
          </a:p>
          <a:p>
            <a:endParaRPr lang="ru-RU" dirty="0"/>
          </a:p>
        </p:txBody>
      </p:sp>
      <p:sp>
        <p:nvSpPr>
          <p:cNvPr id="4" name="Заголовок 1"/>
          <p:cNvSpPr>
            <a:spLocks noGrp="1"/>
          </p:cNvSpPr>
          <p:nvPr>
            <p:ph type="title"/>
          </p:nvPr>
        </p:nvSpPr>
        <p:spPr>
          <a:xfrm>
            <a:off x="548545" y="261871"/>
            <a:ext cx="8596668" cy="420709"/>
          </a:xfrm>
        </p:spPr>
        <p:txBody>
          <a:bodyPr>
            <a:noAutofit/>
          </a:bodyPr>
          <a:lstStyle/>
          <a:p>
            <a:r>
              <a:rPr lang="ru-RU" sz="2400" dirty="0" smtClean="0">
                <a:solidFill>
                  <a:srgbClr val="FF0000"/>
                </a:solidFill>
                <a:latin typeface="Franklin Gothic Medium" panose="020B0603020102020204" pitchFamily="34" charset="0"/>
              </a:rPr>
              <a:t>Перспективные области применения композитов</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541" y="1630896"/>
            <a:ext cx="5684765" cy="3881629"/>
          </a:xfrm>
          <a:prstGeom prst="rect">
            <a:avLst/>
          </a:prstGeom>
        </p:spPr>
      </p:pic>
    </p:spTree>
    <p:extLst>
      <p:ext uri="{BB962C8B-B14F-4D97-AF65-F5344CB8AC3E}">
        <p14:creationId xmlns:p14="http://schemas.microsoft.com/office/powerpoint/2010/main" val="3117929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Грань">
  <a:themeElements>
    <a:clrScheme name="Грань">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Грань">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рань">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1652</TotalTime>
  <Words>4116</Words>
  <Application>Microsoft Office PowerPoint</Application>
  <PresentationFormat>Широкоэкранный</PresentationFormat>
  <Paragraphs>346</Paragraphs>
  <Slides>35</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35</vt:i4>
      </vt:variant>
    </vt:vector>
  </HeadingPairs>
  <TitlesOfParts>
    <vt:vector size="41" baseType="lpstr">
      <vt:lpstr>Arial</vt:lpstr>
      <vt:lpstr>Calibri</vt:lpstr>
      <vt:lpstr>Franklin Gothic Medium</vt:lpstr>
      <vt:lpstr>Trebuchet MS</vt:lpstr>
      <vt:lpstr>Wingdings 3</vt:lpstr>
      <vt:lpstr>Грань</vt:lpstr>
      <vt:lpstr>                                                 Обзор                                  композиционных материалов,                                                                      используемых при                                               изготовлении изделий                                              гражданского назначения                          </vt:lpstr>
      <vt:lpstr>Перспективные области применения композитов</vt:lpstr>
      <vt:lpstr>Презентация PowerPoint</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 1. Мосты, пешеходные переходы, элементы транспортной инфраструктуры с    применением композиционных материалов  </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lpstr>Перспективные области применения композитов</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Обзор композиционных материалов, используемых при изготовлении изделий гражданского назначения</dc:title>
  <dc:creator>Ko28</dc:creator>
  <cp:lastModifiedBy>Ko28</cp:lastModifiedBy>
  <cp:revision>82</cp:revision>
  <dcterms:created xsi:type="dcterms:W3CDTF">2019-10-08T05:39:08Z</dcterms:created>
  <dcterms:modified xsi:type="dcterms:W3CDTF">2019-12-16T09:04:30Z</dcterms:modified>
</cp:coreProperties>
</file>